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24"/>
  </p:notesMasterIdLst>
  <p:handoutMasterIdLst>
    <p:handoutMasterId r:id="rId25"/>
  </p:handoutMasterIdLst>
  <p:sldIdLst>
    <p:sldId id="280" r:id="rId3"/>
    <p:sldId id="287" r:id="rId4"/>
    <p:sldId id="269" r:id="rId5"/>
    <p:sldId id="270" r:id="rId6"/>
    <p:sldId id="272" r:id="rId7"/>
    <p:sldId id="283" r:id="rId8"/>
    <p:sldId id="271" r:id="rId9"/>
    <p:sldId id="288" r:id="rId10"/>
    <p:sldId id="282" r:id="rId11"/>
    <p:sldId id="281" r:id="rId12"/>
    <p:sldId id="273" r:id="rId13"/>
    <p:sldId id="274" r:id="rId14"/>
    <p:sldId id="289" r:id="rId15"/>
    <p:sldId id="286" r:id="rId16"/>
    <p:sldId id="275" r:id="rId17"/>
    <p:sldId id="276" r:id="rId18"/>
    <p:sldId id="284" r:id="rId19"/>
    <p:sldId id="285" r:id="rId20"/>
    <p:sldId id="277" r:id="rId21"/>
    <p:sldId id="278" r:id="rId22"/>
    <p:sldId id="279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6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0" d="100"/>
          <a:sy n="80" d="100"/>
        </p:scale>
        <p:origin x="244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CF8D67-09E3-4C87-97B0-9C5DAC01189C}" type="doc">
      <dgm:prSet loTypeId="urn:microsoft.com/office/officeart/2005/8/layout/radial4" loCatId="relationship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hr-HR"/>
        </a:p>
      </dgm:t>
    </dgm:pt>
    <dgm:pt modelId="{98262DF2-E573-4DF3-8324-5C9EBBD2F697}">
      <dgm:prSet phldrT="[Text]"/>
      <dgm:spPr/>
      <dgm:t>
        <a:bodyPr/>
        <a:lstStyle/>
        <a:p>
          <a:r>
            <a:rPr lang="hr-HR" dirty="0" smtClean="0"/>
            <a:t>Postojeći programi za zanimanja u TUŠ </a:t>
          </a:r>
          <a:r>
            <a:rPr lang="hr-HR" dirty="0" err="1" smtClean="0"/>
            <a:t>A.Štifanića</a:t>
          </a:r>
          <a:endParaRPr lang="hr-HR" dirty="0"/>
        </a:p>
      </dgm:t>
    </dgm:pt>
    <dgm:pt modelId="{E875EB43-1645-464D-B36F-E87CE551A1F7}" type="parTrans" cxnId="{827AF2F4-BE34-459F-A8B7-17DB3F197D61}">
      <dgm:prSet/>
      <dgm:spPr/>
      <dgm:t>
        <a:bodyPr/>
        <a:lstStyle/>
        <a:p>
          <a:endParaRPr lang="hr-HR"/>
        </a:p>
      </dgm:t>
    </dgm:pt>
    <dgm:pt modelId="{4D5A04EC-B361-4D50-B834-B2601F584CAA}" type="sibTrans" cxnId="{827AF2F4-BE34-459F-A8B7-17DB3F197D61}">
      <dgm:prSet/>
      <dgm:spPr/>
      <dgm:t>
        <a:bodyPr/>
        <a:lstStyle/>
        <a:p>
          <a:endParaRPr lang="hr-HR"/>
        </a:p>
      </dgm:t>
    </dgm:pt>
    <dgm:pt modelId="{BD11E4A1-96B8-4924-A0A5-9F7BABBFBD6C}">
      <dgm:prSet phldrT="[Text]"/>
      <dgm:spPr/>
      <dgm:t>
        <a:bodyPr/>
        <a:lstStyle/>
        <a:p>
          <a:r>
            <a:rPr lang="hr-HR" dirty="0" smtClean="0"/>
            <a:t>Turističko-hotelijerski komercijalist</a:t>
          </a:r>
          <a:endParaRPr lang="hr-HR" dirty="0"/>
        </a:p>
      </dgm:t>
    </dgm:pt>
    <dgm:pt modelId="{AC235A95-A3B3-49A3-9E75-BE30CAB7CE94}" type="parTrans" cxnId="{6158458E-4104-40FE-8C69-8256A83579AA}">
      <dgm:prSet/>
      <dgm:spPr/>
      <dgm:t>
        <a:bodyPr/>
        <a:lstStyle/>
        <a:p>
          <a:endParaRPr lang="hr-HR"/>
        </a:p>
      </dgm:t>
    </dgm:pt>
    <dgm:pt modelId="{04D05A27-6491-4F54-92DC-68AC99BE6DDB}" type="sibTrans" cxnId="{6158458E-4104-40FE-8C69-8256A83579AA}">
      <dgm:prSet/>
      <dgm:spPr/>
      <dgm:t>
        <a:bodyPr/>
        <a:lstStyle/>
        <a:p>
          <a:endParaRPr lang="hr-HR"/>
        </a:p>
      </dgm:t>
    </dgm:pt>
    <dgm:pt modelId="{5BF711E0-DCAC-4196-AB11-3E2CF9B19015}">
      <dgm:prSet phldrT="[Text]"/>
      <dgm:spPr/>
      <dgm:t>
        <a:bodyPr/>
        <a:lstStyle/>
        <a:p>
          <a:r>
            <a:rPr lang="hr-HR" dirty="0" smtClean="0"/>
            <a:t>Hoteljiersko-turistički tehničar</a:t>
          </a:r>
          <a:endParaRPr lang="hr-HR" dirty="0"/>
        </a:p>
      </dgm:t>
    </dgm:pt>
    <dgm:pt modelId="{04D9C57E-63BC-4523-BA77-91A6F48CB214}" type="parTrans" cxnId="{116F6A91-EE5C-49B8-8FDB-2D4BCC13BE04}">
      <dgm:prSet/>
      <dgm:spPr/>
      <dgm:t>
        <a:bodyPr/>
        <a:lstStyle/>
        <a:p>
          <a:endParaRPr lang="hr-HR"/>
        </a:p>
      </dgm:t>
    </dgm:pt>
    <dgm:pt modelId="{A053B31A-3A42-4776-822F-086745A67E93}" type="sibTrans" cxnId="{116F6A91-EE5C-49B8-8FDB-2D4BCC13BE04}">
      <dgm:prSet/>
      <dgm:spPr/>
      <dgm:t>
        <a:bodyPr/>
        <a:lstStyle/>
        <a:p>
          <a:endParaRPr lang="hr-HR"/>
        </a:p>
      </dgm:t>
    </dgm:pt>
    <dgm:pt modelId="{1E5F9986-98D4-4587-8B85-639E7DE66438}">
      <dgm:prSet/>
      <dgm:spPr/>
      <dgm:t>
        <a:bodyPr/>
        <a:lstStyle/>
        <a:p>
          <a:r>
            <a:rPr lang="hr-HR" dirty="0" smtClean="0"/>
            <a:t>Konobar </a:t>
          </a:r>
          <a:endParaRPr lang="hr-HR" dirty="0"/>
        </a:p>
      </dgm:t>
    </dgm:pt>
    <dgm:pt modelId="{B823E34D-EBC2-4BC9-BAC4-6ED904846D5D}" type="parTrans" cxnId="{F0B4FD66-6F3F-47EC-968B-9C71D49AB0E6}">
      <dgm:prSet/>
      <dgm:spPr/>
      <dgm:t>
        <a:bodyPr/>
        <a:lstStyle/>
        <a:p>
          <a:endParaRPr lang="hr-HR"/>
        </a:p>
      </dgm:t>
    </dgm:pt>
    <dgm:pt modelId="{95054E7C-3F1D-4617-93A1-F2AD40E040C1}" type="sibTrans" cxnId="{F0B4FD66-6F3F-47EC-968B-9C71D49AB0E6}">
      <dgm:prSet/>
      <dgm:spPr/>
      <dgm:t>
        <a:bodyPr/>
        <a:lstStyle/>
        <a:p>
          <a:endParaRPr lang="hr-HR"/>
        </a:p>
      </dgm:t>
    </dgm:pt>
    <dgm:pt modelId="{29D07830-4669-404B-9AB0-6EC07C1DB6F6}">
      <dgm:prSet/>
      <dgm:spPr/>
      <dgm:t>
        <a:bodyPr/>
        <a:lstStyle/>
        <a:p>
          <a:r>
            <a:rPr lang="hr-HR" dirty="0" smtClean="0"/>
            <a:t>Kuhar </a:t>
          </a:r>
          <a:endParaRPr lang="hr-HR" dirty="0"/>
        </a:p>
      </dgm:t>
    </dgm:pt>
    <dgm:pt modelId="{AA4CB3C2-7E00-481F-98AC-29031622E3CC}" type="parTrans" cxnId="{365EED77-5231-457D-A5E6-C7C75D78A7EB}">
      <dgm:prSet/>
      <dgm:spPr/>
      <dgm:t>
        <a:bodyPr/>
        <a:lstStyle/>
        <a:p>
          <a:endParaRPr lang="hr-HR"/>
        </a:p>
      </dgm:t>
    </dgm:pt>
    <dgm:pt modelId="{4D51FC94-E32B-4009-810E-5D8A00964168}" type="sibTrans" cxnId="{365EED77-5231-457D-A5E6-C7C75D78A7EB}">
      <dgm:prSet/>
      <dgm:spPr/>
      <dgm:t>
        <a:bodyPr/>
        <a:lstStyle/>
        <a:p>
          <a:endParaRPr lang="hr-HR"/>
        </a:p>
      </dgm:t>
    </dgm:pt>
    <dgm:pt modelId="{EFB8CDF4-E04B-4930-86F4-B52788DA83C5}">
      <dgm:prSet/>
      <dgm:spPr/>
      <dgm:t>
        <a:bodyPr/>
        <a:lstStyle/>
        <a:p>
          <a:r>
            <a:rPr lang="hr-HR" dirty="0" smtClean="0"/>
            <a:t>Slastičar </a:t>
          </a:r>
          <a:endParaRPr lang="hr-HR" dirty="0"/>
        </a:p>
      </dgm:t>
    </dgm:pt>
    <dgm:pt modelId="{C3F48D95-8464-4F0A-8995-D065AF11C31D}" type="parTrans" cxnId="{C5DAD60F-23A8-436F-AFCF-554CC97C58FD}">
      <dgm:prSet/>
      <dgm:spPr/>
      <dgm:t>
        <a:bodyPr/>
        <a:lstStyle/>
        <a:p>
          <a:endParaRPr lang="hr-HR"/>
        </a:p>
      </dgm:t>
    </dgm:pt>
    <dgm:pt modelId="{6B38EFC1-2DFF-48B8-978B-CE2278B3340A}" type="sibTrans" cxnId="{C5DAD60F-23A8-436F-AFCF-554CC97C58FD}">
      <dgm:prSet/>
      <dgm:spPr/>
      <dgm:t>
        <a:bodyPr/>
        <a:lstStyle/>
        <a:p>
          <a:endParaRPr lang="hr-HR"/>
        </a:p>
      </dgm:t>
    </dgm:pt>
    <dgm:pt modelId="{5CDAA712-0C44-4593-970D-53FB7B9CCE24}" type="pres">
      <dgm:prSet presAssocID="{61CF8D67-09E3-4C87-97B0-9C5DAC01189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F2806EC3-76F2-4DE8-B71E-41966DC9D551}" type="pres">
      <dgm:prSet presAssocID="{98262DF2-E573-4DF3-8324-5C9EBBD2F697}" presName="centerShape" presStyleLbl="node0" presStyleIdx="0" presStyleCnt="1" custScaleX="122410" custScaleY="112747" custLinFactNeighborX="-1977" custLinFactNeighborY="-22929"/>
      <dgm:spPr/>
      <dgm:t>
        <a:bodyPr/>
        <a:lstStyle/>
        <a:p>
          <a:endParaRPr lang="hr-HR"/>
        </a:p>
      </dgm:t>
    </dgm:pt>
    <dgm:pt modelId="{AB7E1C99-E5ED-47E3-8E7C-98C8BD9B9F1F}" type="pres">
      <dgm:prSet presAssocID="{AC235A95-A3B3-49A3-9E75-BE30CAB7CE94}" presName="parTrans" presStyleLbl="bgSibTrans2D1" presStyleIdx="0" presStyleCnt="5"/>
      <dgm:spPr/>
      <dgm:t>
        <a:bodyPr/>
        <a:lstStyle/>
        <a:p>
          <a:endParaRPr lang="hr-HR"/>
        </a:p>
      </dgm:t>
    </dgm:pt>
    <dgm:pt modelId="{4BEAACBC-542C-47B4-AD7A-383E3FADDCA4}" type="pres">
      <dgm:prSet presAssocID="{BD11E4A1-96B8-4924-A0A5-9F7BABBFBD6C}" presName="node" presStyleLbl="node1" presStyleIdx="0" presStyleCnt="5" custScaleX="99910" custScaleY="109300" custRadScaleRad="95417" custRadScaleInc="-5691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AD65443F-76D2-4DA3-BCE1-AD427963A510}" type="pres">
      <dgm:prSet presAssocID="{04D9C57E-63BC-4523-BA77-91A6F48CB214}" presName="parTrans" presStyleLbl="bgSibTrans2D1" presStyleIdx="1" presStyleCnt="5"/>
      <dgm:spPr/>
      <dgm:t>
        <a:bodyPr/>
        <a:lstStyle/>
        <a:p>
          <a:endParaRPr lang="hr-HR"/>
        </a:p>
      </dgm:t>
    </dgm:pt>
    <dgm:pt modelId="{B91CB51B-EF4D-4A53-AABF-C82D43CEBE2F}" type="pres">
      <dgm:prSet presAssocID="{5BF711E0-DCAC-4196-AB11-3E2CF9B19015}" presName="node" presStyleLbl="node1" presStyleIdx="1" presStyleCnt="5" custScaleX="99587" custScaleY="118836" custRadScaleRad="128457" custRadScaleInc="-803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159D785-D74B-4218-A0CF-5BB6AB6532A5}" type="pres">
      <dgm:prSet presAssocID="{B823E34D-EBC2-4BC9-BAC4-6ED904846D5D}" presName="parTrans" presStyleLbl="bgSibTrans2D1" presStyleIdx="2" presStyleCnt="5"/>
      <dgm:spPr/>
      <dgm:t>
        <a:bodyPr/>
        <a:lstStyle/>
        <a:p>
          <a:endParaRPr lang="hr-HR"/>
        </a:p>
      </dgm:t>
    </dgm:pt>
    <dgm:pt modelId="{79081FFF-1CD2-435A-903E-698E849E4FED}" type="pres">
      <dgm:prSet presAssocID="{1E5F9986-98D4-4587-8B85-639E7DE66438}" presName="node" presStyleLbl="node1" presStyleIdx="2" presStyleCnt="5" custScaleX="93957" custScaleY="104172" custRadScaleRad="131033" custRadScaleInc="10447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ACCA3C76-7B21-49A7-B537-50861360EFB5}" type="pres">
      <dgm:prSet presAssocID="{AA4CB3C2-7E00-481F-98AC-29031622E3CC}" presName="parTrans" presStyleLbl="bgSibTrans2D1" presStyleIdx="3" presStyleCnt="5"/>
      <dgm:spPr/>
      <dgm:t>
        <a:bodyPr/>
        <a:lstStyle/>
        <a:p>
          <a:endParaRPr lang="hr-HR"/>
        </a:p>
      </dgm:t>
    </dgm:pt>
    <dgm:pt modelId="{B3F3237B-42F6-46F9-B4F2-F164D307BF28}" type="pres">
      <dgm:prSet presAssocID="{29D07830-4669-404B-9AB0-6EC07C1DB6F6}" presName="node" presStyleLbl="node1" presStyleIdx="3" presStyleCnt="5" custScaleX="88609" custScaleY="95162" custRadScaleRad="97662" custRadScaleInc="6252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32DBC68-77A6-4318-A8E2-B658137D4C93}" type="pres">
      <dgm:prSet presAssocID="{C3F48D95-8464-4F0A-8995-D065AF11C31D}" presName="parTrans" presStyleLbl="bgSibTrans2D1" presStyleIdx="4" presStyleCnt="5"/>
      <dgm:spPr/>
      <dgm:t>
        <a:bodyPr/>
        <a:lstStyle/>
        <a:p>
          <a:endParaRPr lang="hr-HR"/>
        </a:p>
      </dgm:t>
    </dgm:pt>
    <dgm:pt modelId="{8E4A650A-ECB5-43DF-B318-C111544F47FE}" type="pres">
      <dgm:prSet presAssocID="{EFB8CDF4-E04B-4930-86F4-B52788DA83C5}" presName="node" presStyleLbl="node1" presStyleIdx="4" presStyleCnt="5" custScaleX="87066" custScaleY="89805" custRadScaleRad="56991" custRadScaleInc="5180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C5DAD60F-23A8-436F-AFCF-554CC97C58FD}" srcId="{98262DF2-E573-4DF3-8324-5C9EBBD2F697}" destId="{EFB8CDF4-E04B-4930-86F4-B52788DA83C5}" srcOrd="4" destOrd="0" parTransId="{C3F48D95-8464-4F0A-8995-D065AF11C31D}" sibTransId="{6B38EFC1-2DFF-48B8-978B-CE2278B3340A}"/>
    <dgm:cxn modelId="{09D65A2C-39CB-4450-9FE9-A4D943A5C866}" type="presOf" srcId="{B823E34D-EBC2-4BC9-BAC4-6ED904846D5D}" destId="{2159D785-D74B-4218-A0CF-5BB6AB6532A5}" srcOrd="0" destOrd="0" presId="urn:microsoft.com/office/officeart/2005/8/layout/radial4"/>
    <dgm:cxn modelId="{FBFF4DF4-9048-4800-99DA-E5FEC2D96319}" type="presOf" srcId="{AA4CB3C2-7E00-481F-98AC-29031622E3CC}" destId="{ACCA3C76-7B21-49A7-B537-50861360EFB5}" srcOrd="0" destOrd="0" presId="urn:microsoft.com/office/officeart/2005/8/layout/radial4"/>
    <dgm:cxn modelId="{18D7EC44-D2E1-480D-A7AA-C51BEA70A304}" type="presOf" srcId="{BD11E4A1-96B8-4924-A0A5-9F7BABBFBD6C}" destId="{4BEAACBC-542C-47B4-AD7A-383E3FADDCA4}" srcOrd="0" destOrd="0" presId="urn:microsoft.com/office/officeart/2005/8/layout/radial4"/>
    <dgm:cxn modelId="{601E5C15-FFF9-4065-A561-D60B2B707FB7}" type="presOf" srcId="{98262DF2-E573-4DF3-8324-5C9EBBD2F697}" destId="{F2806EC3-76F2-4DE8-B71E-41966DC9D551}" srcOrd="0" destOrd="0" presId="urn:microsoft.com/office/officeart/2005/8/layout/radial4"/>
    <dgm:cxn modelId="{4B01FE7A-748F-4573-954A-0459CB214158}" type="presOf" srcId="{1E5F9986-98D4-4587-8B85-639E7DE66438}" destId="{79081FFF-1CD2-435A-903E-698E849E4FED}" srcOrd="0" destOrd="0" presId="urn:microsoft.com/office/officeart/2005/8/layout/radial4"/>
    <dgm:cxn modelId="{780376CC-CB40-4551-A68B-82859EB1C501}" type="presOf" srcId="{04D9C57E-63BC-4523-BA77-91A6F48CB214}" destId="{AD65443F-76D2-4DA3-BCE1-AD427963A510}" srcOrd="0" destOrd="0" presId="urn:microsoft.com/office/officeart/2005/8/layout/radial4"/>
    <dgm:cxn modelId="{B5002419-4CC2-45AF-8A81-838B86B2EF4A}" type="presOf" srcId="{AC235A95-A3B3-49A3-9E75-BE30CAB7CE94}" destId="{AB7E1C99-E5ED-47E3-8E7C-98C8BD9B9F1F}" srcOrd="0" destOrd="0" presId="urn:microsoft.com/office/officeart/2005/8/layout/radial4"/>
    <dgm:cxn modelId="{6158458E-4104-40FE-8C69-8256A83579AA}" srcId="{98262DF2-E573-4DF3-8324-5C9EBBD2F697}" destId="{BD11E4A1-96B8-4924-A0A5-9F7BABBFBD6C}" srcOrd="0" destOrd="0" parTransId="{AC235A95-A3B3-49A3-9E75-BE30CAB7CE94}" sibTransId="{04D05A27-6491-4F54-92DC-68AC99BE6DDB}"/>
    <dgm:cxn modelId="{E40A65EE-25D2-453A-B12F-F839622A81E6}" type="presOf" srcId="{C3F48D95-8464-4F0A-8995-D065AF11C31D}" destId="{832DBC68-77A6-4318-A8E2-B658137D4C93}" srcOrd="0" destOrd="0" presId="urn:microsoft.com/office/officeart/2005/8/layout/radial4"/>
    <dgm:cxn modelId="{2E0219A9-EA8C-4D4F-AC79-17FB0A4EC61A}" type="presOf" srcId="{5BF711E0-DCAC-4196-AB11-3E2CF9B19015}" destId="{B91CB51B-EF4D-4A53-AABF-C82D43CEBE2F}" srcOrd="0" destOrd="0" presId="urn:microsoft.com/office/officeart/2005/8/layout/radial4"/>
    <dgm:cxn modelId="{365EED77-5231-457D-A5E6-C7C75D78A7EB}" srcId="{98262DF2-E573-4DF3-8324-5C9EBBD2F697}" destId="{29D07830-4669-404B-9AB0-6EC07C1DB6F6}" srcOrd="3" destOrd="0" parTransId="{AA4CB3C2-7E00-481F-98AC-29031622E3CC}" sibTransId="{4D51FC94-E32B-4009-810E-5D8A00964168}"/>
    <dgm:cxn modelId="{1B3F63B6-3FDB-4B9D-8B75-FE659E20BEE5}" type="presOf" srcId="{EFB8CDF4-E04B-4930-86F4-B52788DA83C5}" destId="{8E4A650A-ECB5-43DF-B318-C111544F47FE}" srcOrd="0" destOrd="0" presId="urn:microsoft.com/office/officeart/2005/8/layout/radial4"/>
    <dgm:cxn modelId="{C94358F6-AFED-4C27-9108-3B08ECAD718E}" type="presOf" srcId="{61CF8D67-09E3-4C87-97B0-9C5DAC01189C}" destId="{5CDAA712-0C44-4593-970D-53FB7B9CCE24}" srcOrd="0" destOrd="0" presId="urn:microsoft.com/office/officeart/2005/8/layout/radial4"/>
    <dgm:cxn modelId="{199E059E-9B82-4C50-B179-DFEAF7926A2D}" type="presOf" srcId="{29D07830-4669-404B-9AB0-6EC07C1DB6F6}" destId="{B3F3237B-42F6-46F9-B4F2-F164D307BF28}" srcOrd="0" destOrd="0" presId="urn:microsoft.com/office/officeart/2005/8/layout/radial4"/>
    <dgm:cxn modelId="{827AF2F4-BE34-459F-A8B7-17DB3F197D61}" srcId="{61CF8D67-09E3-4C87-97B0-9C5DAC01189C}" destId="{98262DF2-E573-4DF3-8324-5C9EBBD2F697}" srcOrd="0" destOrd="0" parTransId="{E875EB43-1645-464D-B36F-E87CE551A1F7}" sibTransId="{4D5A04EC-B361-4D50-B834-B2601F584CAA}"/>
    <dgm:cxn modelId="{116F6A91-EE5C-49B8-8FDB-2D4BCC13BE04}" srcId="{98262DF2-E573-4DF3-8324-5C9EBBD2F697}" destId="{5BF711E0-DCAC-4196-AB11-3E2CF9B19015}" srcOrd="1" destOrd="0" parTransId="{04D9C57E-63BC-4523-BA77-91A6F48CB214}" sibTransId="{A053B31A-3A42-4776-822F-086745A67E93}"/>
    <dgm:cxn modelId="{F0B4FD66-6F3F-47EC-968B-9C71D49AB0E6}" srcId="{98262DF2-E573-4DF3-8324-5C9EBBD2F697}" destId="{1E5F9986-98D4-4587-8B85-639E7DE66438}" srcOrd="2" destOrd="0" parTransId="{B823E34D-EBC2-4BC9-BAC4-6ED904846D5D}" sibTransId="{95054E7C-3F1D-4617-93A1-F2AD40E040C1}"/>
    <dgm:cxn modelId="{8DDEB3D3-B788-4600-BC36-CB968491A2A6}" type="presParOf" srcId="{5CDAA712-0C44-4593-970D-53FB7B9CCE24}" destId="{F2806EC3-76F2-4DE8-B71E-41966DC9D551}" srcOrd="0" destOrd="0" presId="urn:microsoft.com/office/officeart/2005/8/layout/radial4"/>
    <dgm:cxn modelId="{9EB418BF-2A0E-427D-A816-AD088CE41401}" type="presParOf" srcId="{5CDAA712-0C44-4593-970D-53FB7B9CCE24}" destId="{AB7E1C99-E5ED-47E3-8E7C-98C8BD9B9F1F}" srcOrd="1" destOrd="0" presId="urn:microsoft.com/office/officeart/2005/8/layout/radial4"/>
    <dgm:cxn modelId="{EDF819CF-4CB7-486E-AF2F-563496E2E601}" type="presParOf" srcId="{5CDAA712-0C44-4593-970D-53FB7B9CCE24}" destId="{4BEAACBC-542C-47B4-AD7A-383E3FADDCA4}" srcOrd="2" destOrd="0" presId="urn:microsoft.com/office/officeart/2005/8/layout/radial4"/>
    <dgm:cxn modelId="{F9CE0E14-7CBD-4E66-AAD5-09B8554E42C5}" type="presParOf" srcId="{5CDAA712-0C44-4593-970D-53FB7B9CCE24}" destId="{AD65443F-76D2-4DA3-BCE1-AD427963A510}" srcOrd="3" destOrd="0" presId="urn:microsoft.com/office/officeart/2005/8/layout/radial4"/>
    <dgm:cxn modelId="{9D70B243-B531-44B9-AB71-2B09061C8F23}" type="presParOf" srcId="{5CDAA712-0C44-4593-970D-53FB7B9CCE24}" destId="{B91CB51B-EF4D-4A53-AABF-C82D43CEBE2F}" srcOrd="4" destOrd="0" presId="urn:microsoft.com/office/officeart/2005/8/layout/radial4"/>
    <dgm:cxn modelId="{E555F421-1E58-4FD7-B977-5E092EA8F920}" type="presParOf" srcId="{5CDAA712-0C44-4593-970D-53FB7B9CCE24}" destId="{2159D785-D74B-4218-A0CF-5BB6AB6532A5}" srcOrd="5" destOrd="0" presId="urn:microsoft.com/office/officeart/2005/8/layout/radial4"/>
    <dgm:cxn modelId="{92C45366-76B2-4B70-A89B-CA2AE7E300FB}" type="presParOf" srcId="{5CDAA712-0C44-4593-970D-53FB7B9CCE24}" destId="{79081FFF-1CD2-435A-903E-698E849E4FED}" srcOrd="6" destOrd="0" presId="urn:microsoft.com/office/officeart/2005/8/layout/radial4"/>
    <dgm:cxn modelId="{160ED81B-54E5-454C-8B9E-FC71867848E9}" type="presParOf" srcId="{5CDAA712-0C44-4593-970D-53FB7B9CCE24}" destId="{ACCA3C76-7B21-49A7-B537-50861360EFB5}" srcOrd="7" destOrd="0" presId="urn:microsoft.com/office/officeart/2005/8/layout/radial4"/>
    <dgm:cxn modelId="{C6F1A9C6-34A2-49CD-A876-3820A0C7E6FB}" type="presParOf" srcId="{5CDAA712-0C44-4593-970D-53FB7B9CCE24}" destId="{B3F3237B-42F6-46F9-B4F2-F164D307BF28}" srcOrd="8" destOrd="0" presId="urn:microsoft.com/office/officeart/2005/8/layout/radial4"/>
    <dgm:cxn modelId="{14CB4246-1552-4F66-AC54-8BB5020154B1}" type="presParOf" srcId="{5CDAA712-0C44-4593-970D-53FB7B9CCE24}" destId="{832DBC68-77A6-4318-A8E2-B658137D4C93}" srcOrd="9" destOrd="0" presId="urn:microsoft.com/office/officeart/2005/8/layout/radial4"/>
    <dgm:cxn modelId="{53FB9E03-9AC3-4F5A-9BE5-BB7D2FBA261E}" type="presParOf" srcId="{5CDAA712-0C44-4593-970D-53FB7B9CCE24}" destId="{8E4A650A-ECB5-43DF-B318-C111544F47FE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922ACB9-2D6D-46C8-AF50-B3AB23208D58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294586DA-3F6E-4BAE-9C92-ADA6828DA266}">
      <dgm:prSet phldrT="[Text]"/>
      <dgm:spPr/>
      <dgm:t>
        <a:bodyPr/>
        <a:lstStyle/>
        <a:p>
          <a:r>
            <a:rPr lang="hr-HR" b="1" dirty="0" smtClean="0"/>
            <a:t>Neprilagođenost obrazovnog sustava potrebama</a:t>
          </a:r>
        </a:p>
        <a:p>
          <a:r>
            <a:rPr lang="hr-HR" b="1" dirty="0" smtClean="0"/>
            <a:t>turističkog gospodarstva i turističkih organizacija</a:t>
          </a:r>
          <a:endParaRPr lang="hr-HR" b="1" dirty="0"/>
        </a:p>
      </dgm:t>
    </dgm:pt>
    <dgm:pt modelId="{F8B657A5-1F6B-414D-B706-92E88781F6F4}" type="parTrans" cxnId="{3C32D173-0664-4CA2-BAF7-B99BF05171DF}">
      <dgm:prSet/>
      <dgm:spPr/>
      <dgm:t>
        <a:bodyPr/>
        <a:lstStyle/>
        <a:p>
          <a:endParaRPr lang="hr-HR"/>
        </a:p>
      </dgm:t>
    </dgm:pt>
    <dgm:pt modelId="{86580A85-2439-44FC-8F32-8ECBAF80EAD3}" type="sibTrans" cxnId="{3C32D173-0664-4CA2-BAF7-B99BF05171DF}">
      <dgm:prSet/>
      <dgm:spPr/>
      <dgm:t>
        <a:bodyPr/>
        <a:lstStyle/>
        <a:p>
          <a:endParaRPr lang="hr-HR"/>
        </a:p>
      </dgm:t>
    </dgm:pt>
    <dgm:pt modelId="{59BD725F-7A21-4126-9287-22B929F58936}">
      <dgm:prSet phldrT="[Text]"/>
      <dgm:spPr/>
      <dgm:t>
        <a:bodyPr/>
        <a:lstStyle/>
        <a:p>
          <a:r>
            <a:rPr lang="hr-HR" b="1" dirty="0" smtClean="0"/>
            <a:t>Potreba za suštinskim promjenama unutar sustava</a:t>
          </a:r>
        </a:p>
        <a:p>
          <a:r>
            <a:rPr lang="hr-HR" b="1" dirty="0" smtClean="0"/>
            <a:t>formalnog obrazovanja namijenjenog turizmu</a:t>
          </a:r>
          <a:endParaRPr lang="hr-HR" b="1" dirty="0"/>
        </a:p>
      </dgm:t>
    </dgm:pt>
    <dgm:pt modelId="{8DCA7E8F-2E70-4919-B0D3-ADB2E49770BB}" type="parTrans" cxnId="{4906EF92-3667-4B84-AF28-47C0D5053267}">
      <dgm:prSet/>
      <dgm:spPr/>
      <dgm:t>
        <a:bodyPr/>
        <a:lstStyle/>
        <a:p>
          <a:endParaRPr lang="hr-HR"/>
        </a:p>
      </dgm:t>
    </dgm:pt>
    <dgm:pt modelId="{D2B9E1D9-EAF3-429F-BD96-8B26C84EAD9B}" type="sibTrans" cxnId="{4906EF92-3667-4B84-AF28-47C0D5053267}">
      <dgm:prSet/>
      <dgm:spPr/>
      <dgm:t>
        <a:bodyPr/>
        <a:lstStyle/>
        <a:p>
          <a:endParaRPr lang="hr-HR"/>
        </a:p>
      </dgm:t>
    </dgm:pt>
    <dgm:pt modelId="{C01A801D-C9C9-4F2B-93C7-7D3FC92CBC7A}">
      <dgm:prSet phldrT="[Text]"/>
      <dgm:spPr/>
      <dgm:t>
        <a:bodyPr/>
        <a:lstStyle/>
        <a:p>
          <a:r>
            <a:rPr lang="hr-HR" b="1" dirty="0" smtClean="0"/>
            <a:t>Podizanje kvalitete kadrova i jačanje konkurentnosti</a:t>
          </a:r>
        </a:p>
        <a:p>
          <a:r>
            <a:rPr lang="hr-HR" b="1" dirty="0" smtClean="0"/>
            <a:t>turističkog sektora</a:t>
          </a:r>
          <a:endParaRPr lang="hr-HR" b="1" dirty="0"/>
        </a:p>
      </dgm:t>
    </dgm:pt>
    <dgm:pt modelId="{BE658082-83FB-4791-9741-FD78DC482350}" type="parTrans" cxnId="{128CE6E1-ABEA-4685-B61B-A6EFF21C4786}">
      <dgm:prSet/>
      <dgm:spPr/>
      <dgm:t>
        <a:bodyPr/>
        <a:lstStyle/>
        <a:p>
          <a:endParaRPr lang="hr-HR"/>
        </a:p>
      </dgm:t>
    </dgm:pt>
    <dgm:pt modelId="{E70AF380-59F0-4A60-95C8-09552720A5AC}" type="sibTrans" cxnId="{128CE6E1-ABEA-4685-B61B-A6EFF21C4786}">
      <dgm:prSet/>
      <dgm:spPr/>
      <dgm:t>
        <a:bodyPr/>
        <a:lstStyle/>
        <a:p>
          <a:endParaRPr lang="hr-HR"/>
        </a:p>
      </dgm:t>
    </dgm:pt>
    <dgm:pt modelId="{E82F61C8-68B1-4802-B209-2BA2A1E4B67A}" type="pres">
      <dgm:prSet presAssocID="{B922ACB9-2D6D-46C8-AF50-B3AB23208D58}" presName="compositeShape" presStyleCnt="0">
        <dgm:presLayoutVars>
          <dgm:dir/>
          <dgm:resizeHandles/>
        </dgm:presLayoutVars>
      </dgm:prSet>
      <dgm:spPr/>
    </dgm:pt>
    <dgm:pt modelId="{F615E53D-36CE-43C6-838E-2D0DBECBEEF8}" type="pres">
      <dgm:prSet presAssocID="{B922ACB9-2D6D-46C8-AF50-B3AB23208D58}" presName="pyramid" presStyleLbl="node1" presStyleIdx="0" presStyleCnt="1" custLinFactNeighborX="-216" custLinFactNeighborY="1945"/>
      <dgm:spPr/>
    </dgm:pt>
    <dgm:pt modelId="{94F5FE03-2316-49A8-AC08-AEFAB4A8B119}" type="pres">
      <dgm:prSet presAssocID="{B922ACB9-2D6D-46C8-AF50-B3AB23208D58}" presName="theList" presStyleCnt="0"/>
      <dgm:spPr/>
    </dgm:pt>
    <dgm:pt modelId="{6BC31A68-056C-483B-B952-7FD767BD0DA6}" type="pres">
      <dgm:prSet presAssocID="{294586DA-3F6E-4BAE-9C92-ADA6828DA266}" presName="aNode" presStyleLbl="fgAcc1" presStyleIdx="0" presStyleCnt="3" custScaleX="185056" custLinFactNeighborX="35906" custLinFactNeighborY="-2191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8232FE9-3457-42E2-BD27-7583B2EB1C23}" type="pres">
      <dgm:prSet presAssocID="{294586DA-3F6E-4BAE-9C92-ADA6828DA266}" presName="aSpace" presStyleCnt="0"/>
      <dgm:spPr/>
    </dgm:pt>
    <dgm:pt modelId="{5045108C-86F7-4B05-8BCD-FAE0EE75718C}" type="pres">
      <dgm:prSet presAssocID="{59BD725F-7A21-4126-9287-22B929F58936}" presName="aNode" presStyleLbl="fgAcc1" presStyleIdx="1" presStyleCnt="3" custScaleX="184364" custLinFactNeighborX="34576" custLinFactNeighborY="-3651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B843D7A7-3806-4DD4-8C86-E22BBE89A245}" type="pres">
      <dgm:prSet presAssocID="{59BD725F-7A21-4126-9287-22B929F58936}" presName="aSpace" presStyleCnt="0"/>
      <dgm:spPr/>
    </dgm:pt>
    <dgm:pt modelId="{4CEF84DA-D7E1-46DA-BA11-8E016BB6151D}" type="pres">
      <dgm:prSet presAssocID="{C01A801D-C9C9-4F2B-93C7-7D3FC92CBC7A}" presName="aNode" presStyleLbl="fgAcc1" presStyleIdx="2" presStyleCnt="3" custScaleX="190349" custLinFactNeighborX="35573" custLinFactNeighborY="-21909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30E9FB8-D2F0-4EE8-8970-80E56A5D4F1D}" type="pres">
      <dgm:prSet presAssocID="{C01A801D-C9C9-4F2B-93C7-7D3FC92CBC7A}" presName="aSpace" presStyleCnt="0"/>
      <dgm:spPr/>
    </dgm:pt>
  </dgm:ptLst>
  <dgm:cxnLst>
    <dgm:cxn modelId="{FCE032E5-3B8B-4C65-A824-8A130C91549B}" type="presOf" srcId="{B922ACB9-2D6D-46C8-AF50-B3AB23208D58}" destId="{E82F61C8-68B1-4802-B209-2BA2A1E4B67A}" srcOrd="0" destOrd="0" presId="urn:microsoft.com/office/officeart/2005/8/layout/pyramid2"/>
    <dgm:cxn modelId="{128CE6E1-ABEA-4685-B61B-A6EFF21C4786}" srcId="{B922ACB9-2D6D-46C8-AF50-B3AB23208D58}" destId="{C01A801D-C9C9-4F2B-93C7-7D3FC92CBC7A}" srcOrd="2" destOrd="0" parTransId="{BE658082-83FB-4791-9741-FD78DC482350}" sibTransId="{E70AF380-59F0-4A60-95C8-09552720A5AC}"/>
    <dgm:cxn modelId="{4906EF92-3667-4B84-AF28-47C0D5053267}" srcId="{B922ACB9-2D6D-46C8-AF50-B3AB23208D58}" destId="{59BD725F-7A21-4126-9287-22B929F58936}" srcOrd="1" destOrd="0" parTransId="{8DCA7E8F-2E70-4919-B0D3-ADB2E49770BB}" sibTransId="{D2B9E1D9-EAF3-429F-BD96-8B26C84EAD9B}"/>
    <dgm:cxn modelId="{3C32D173-0664-4CA2-BAF7-B99BF05171DF}" srcId="{B922ACB9-2D6D-46C8-AF50-B3AB23208D58}" destId="{294586DA-3F6E-4BAE-9C92-ADA6828DA266}" srcOrd="0" destOrd="0" parTransId="{F8B657A5-1F6B-414D-B706-92E88781F6F4}" sibTransId="{86580A85-2439-44FC-8F32-8ECBAF80EAD3}"/>
    <dgm:cxn modelId="{191F85BA-3753-4DE7-91C7-9876D6F7CE7C}" type="presOf" srcId="{59BD725F-7A21-4126-9287-22B929F58936}" destId="{5045108C-86F7-4B05-8BCD-FAE0EE75718C}" srcOrd="0" destOrd="0" presId="urn:microsoft.com/office/officeart/2005/8/layout/pyramid2"/>
    <dgm:cxn modelId="{CAEC7D24-9020-41D9-9406-722523898644}" type="presOf" srcId="{C01A801D-C9C9-4F2B-93C7-7D3FC92CBC7A}" destId="{4CEF84DA-D7E1-46DA-BA11-8E016BB6151D}" srcOrd="0" destOrd="0" presId="urn:microsoft.com/office/officeart/2005/8/layout/pyramid2"/>
    <dgm:cxn modelId="{ACD14F6D-71FC-44ED-9713-52ED21B02925}" type="presOf" srcId="{294586DA-3F6E-4BAE-9C92-ADA6828DA266}" destId="{6BC31A68-056C-483B-B952-7FD767BD0DA6}" srcOrd="0" destOrd="0" presId="urn:microsoft.com/office/officeart/2005/8/layout/pyramid2"/>
    <dgm:cxn modelId="{4B85D29F-C42C-48B7-981D-3755C127488A}" type="presParOf" srcId="{E82F61C8-68B1-4802-B209-2BA2A1E4B67A}" destId="{F615E53D-36CE-43C6-838E-2D0DBECBEEF8}" srcOrd="0" destOrd="0" presId="urn:microsoft.com/office/officeart/2005/8/layout/pyramid2"/>
    <dgm:cxn modelId="{4D2E08C6-6658-4F0B-A260-18C8D10F7B6D}" type="presParOf" srcId="{E82F61C8-68B1-4802-B209-2BA2A1E4B67A}" destId="{94F5FE03-2316-49A8-AC08-AEFAB4A8B119}" srcOrd="1" destOrd="0" presId="urn:microsoft.com/office/officeart/2005/8/layout/pyramid2"/>
    <dgm:cxn modelId="{18473D69-1CD2-4DC1-A167-AB5883D436C3}" type="presParOf" srcId="{94F5FE03-2316-49A8-AC08-AEFAB4A8B119}" destId="{6BC31A68-056C-483B-B952-7FD767BD0DA6}" srcOrd="0" destOrd="0" presId="urn:microsoft.com/office/officeart/2005/8/layout/pyramid2"/>
    <dgm:cxn modelId="{7EBE85DB-82BB-47B4-A157-D858EFDDB3ED}" type="presParOf" srcId="{94F5FE03-2316-49A8-AC08-AEFAB4A8B119}" destId="{98232FE9-3457-42E2-BD27-7583B2EB1C23}" srcOrd="1" destOrd="0" presId="urn:microsoft.com/office/officeart/2005/8/layout/pyramid2"/>
    <dgm:cxn modelId="{FC69CE37-4749-4E4E-A796-16240EE6D1FD}" type="presParOf" srcId="{94F5FE03-2316-49A8-AC08-AEFAB4A8B119}" destId="{5045108C-86F7-4B05-8BCD-FAE0EE75718C}" srcOrd="2" destOrd="0" presId="urn:microsoft.com/office/officeart/2005/8/layout/pyramid2"/>
    <dgm:cxn modelId="{AB05D95A-2CC4-455F-A0CE-292B0FD19CB9}" type="presParOf" srcId="{94F5FE03-2316-49A8-AC08-AEFAB4A8B119}" destId="{B843D7A7-3806-4DD4-8C86-E22BBE89A245}" srcOrd="3" destOrd="0" presId="urn:microsoft.com/office/officeart/2005/8/layout/pyramid2"/>
    <dgm:cxn modelId="{B1052867-2397-4893-BC75-0DF7E7B735EC}" type="presParOf" srcId="{94F5FE03-2316-49A8-AC08-AEFAB4A8B119}" destId="{4CEF84DA-D7E1-46DA-BA11-8E016BB6151D}" srcOrd="4" destOrd="0" presId="urn:microsoft.com/office/officeart/2005/8/layout/pyramid2"/>
    <dgm:cxn modelId="{9001252A-0F66-4615-B4DC-67CCC10E0C9A}" type="presParOf" srcId="{94F5FE03-2316-49A8-AC08-AEFAB4A8B119}" destId="{430E9FB8-D2F0-4EE8-8970-80E56A5D4F1D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0B369C4-9E67-432D-B32A-CCD85801014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75F11D95-47E2-4730-B948-F900BC328B9B}">
      <dgm:prSet phldrT="[Text]"/>
      <dgm:spPr/>
      <dgm:t>
        <a:bodyPr/>
        <a:lstStyle/>
        <a:p>
          <a:r>
            <a:rPr lang="hr-HR" dirty="0" smtClean="0"/>
            <a:t>Infrastruktura </a:t>
          </a:r>
          <a:endParaRPr lang="hr-HR" dirty="0"/>
        </a:p>
      </dgm:t>
    </dgm:pt>
    <dgm:pt modelId="{E29C750A-F998-41F0-BCF4-EB5B441F9ACB}" type="parTrans" cxnId="{E0AA3BC8-AF42-4884-97AA-838BA45CCBB0}">
      <dgm:prSet/>
      <dgm:spPr/>
      <dgm:t>
        <a:bodyPr/>
        <a:lstStyle/>
        <a:p>
          <a:endParaRPr lang="hr-HR"/>
        </a:p>
      </dgm:t>
    </dgm:pt>
    <dgm:pt modelId="{40D1ED28-1445-4FEC-A367-649256EC427A}" type="sibTrans" cxnId="{E0AA3BC8-AF42-4884-97AA-838BA45CCBB0}">
      <dgm:prSet/>
      <dgm:spPr/>
      <dgm:t>
        <a:bodyPr/>
        <a:lstStyle/>
        <a:p>
          <a:endParaRPr lang="hr-HR"/>
        </a:p>
      </dgm:t>
    </dgm:pt>
    <dgm:pt modelId="{793948F2-9588-43C6-8F8B-A554099A6B9A}">
      <dgm:prSet phldrT="[Text]" custT="1"/>
      <dgm:spPr/>
      <dgm:t>
        <a:bodyPr/>
        <a:lstStyle/>
        <a:p>
          <a:r>
            <a:rPr lang="pl-PL" sz="1400" dirty="0" smtClean="0"/>
            <a:t>objekt sa dostatnim prostorom za održavanje </a:t>
          </a:r>
          <a:r>
            <a:rPr lang="hr-HR" sz="1400" dirty="0" smtClean="0"/>
            <a:t>obrazovno edukativnih programa, kabinetima, </a:t>
          </a:r>
          <a:r>
            <a:rPr lang="pt-BR" sz="1400" dirty="0" smtClean="0"/>
            <a:t>multimedijskim centrom sa knjižnicom te ostalim</a:t>
          </a:r>
          <a:r>
            <a:rPr lang="hr-HR" sz="1400" dirty="0" smtClean="0"/>
            <a:t> </a:t>
          </a:r>
          <a:r>
            <a:rPr lang="pl-PL" sz="1400" dirty="0" smtClean="0"/>
            <a:t>adekvatnim </a:t>
          </a:r>
          <a:r>
            <a:rPr lang="pl-PL" sz="1400" dirty="0" smtClean="0"/>
            <a:t>prostorijama</a:t>
          </a:r>
          <a:endParaRPr lang="hr-HR" sz="1400" dirty="0"/>
        </a:p>
      </dgm:t>
    </dgm:pt>
    <dgm:pt modelId="{496DB851-E68E-46F2-944E-A7F0F835CECC}" type="parTrans" cxnId="{5ACCDA43-C90F-4AD2-B357-D93B72CD5183}">
      <dgm:prSet/>
      <dgm:spPr/>
      <dgm:t>
        <a:bodyPr/>
        <a:lstStyle/>
        <a:p>
          <a:endParaRPr lang="hr-HR"/>
        </a:p>
      </dgm:t>
    </dgm:pt>
    <dgm:pt modelId="{FCF34186-4829-4D0D-8BE1-42998218CA57}" type="sibTrans" cxnId="{5ACCDA43-C90F-4AD2-B357-D93B72CD5183}">
      <dgm:prSet/>
      <dgm:spPr/>
      <dgm:t>
        <a:bodyPr/>
        <a:lstStyle/>
        <a:p>
          <a:endParaRPr lang="hr-HR"/>
        </a:p>
      </dgm:t>
    </dgm:pt>
    <dgm:pt modelId="{21FA0664-09A0-4154-92F2-2CFAC9C5BBEC}">
      <dgm:prSet phldrT="[Text]"/>
      <dgm:spPr/>
      <dgm:t>
        <a:bodyPr/>
        <a:lstStyle/>
        <a:p>
          <a:r>
            <a:rPr lang="hr-HR" dirty="0" smtClean="0"/>
            <a:t>Trening centar</a:t>
          </a:r>
          <a:endParaRPr lang="hr-HR" dirty="0"/>
        </a:p>
      </dgm:t>
    </dgm:pt>
    <dgm:pt modelId="{93514F56-50BC-4980-8188-17CD6DE30499}" type="parTrans" cxnId="{D242339B-1B98-4210-819D-8C21561F33D6}">
      <dgm:prSet/>
      <dgm:spPr/>
      <dgm:t>
        <a:bodyPr/>
        <a:lstStyle/>
        <a:p>
          <a:endParaRPr lang="hr-HR"/>
        </a:p>
      </dgm:t>
    </dgm:pt>
    <dgm:pt modelId="{67F34010-15A1-4EF3-A9CA-B180D7B40AB7}" type="sibTrans" cxnId="{D242339B-1B98-4210-819D-8C21561F33D6}">
      <dgm:prSet/>
      <dgm:spPr/>
      <dgm:t>
        <a:bodyPr/>
        <a:lstStyle/>
        <a:p>
          <a:endParaRPr lang="hr-HR"/>
        </a:p>
      </dgm:t>
    </dgm:pt>
    <dgm:pt modelId="{E6315438-C67E-477B-AFEB-8475064BDAA8}">
      <dgm:prSet phldrT="[Text]" custT="1"/>
      <dgm:spPr/>
      <dgm:t>
        <a:bodyPr/>
        <a:lstStyle/>
        <a:p>
          <a:r>
            <a:rPr lang="hr-HR" sz="1400" dirty="0" smtClean="0"/>
            <a:t>organizacija tematskih treninga, studijskih putovanja te stručnih edukacija za strukovne nastavnike i predavače</a:t>
          </a:r>
          <a:endParaRPr lang="hr-HR" sz="1400" dirty="0"/>
        </a:p>
      </dgm:t>
    </dgm:pt>
    <dgm:pt modelId="{445D5E17-4E31-4B86-BCA2-F4F442ED3C73}" type="parTrans" cxnId="{3B36D391-112F-47E5-8CBA-05BD0475F78C}">
      <dgm:prSet/>
      <dgm:spPr/>
      <dgm:t>
        <a:bodyPr/>
        <a:lstStyle/>
        <a:p>
          <a:endParaRPr lang="hr-HR"/>
        </a:p>
      </dgm:t>
    </dgm:pt>
    <dgm:pt modelId="{E2FAAD88-9C0E-44A6-BDB1-60E9B7002BBE}" type="sibTrans" cxnId="{3B36D391-112F-47E5-8CBA-05BD0475F78C}">
      <dgm:prSet/>
      <dgm:spPr/>
      <dgm:t>
        <a:bodyPr/>
        <a:lstStyle/>
        <a:p>
          <a:endParaRPr lang="hr-HR"/>
        </a:p>
      </dgm:t>
    </dgm:pt>
    <dgm:pt modelId="{7E657DF5-7C9C-4DCF-B8BB-D9ACEED485AF}">
      <dgm:prSet phldrT="[Text]" phldr="1"/>
      <dgm:spPr/>
      <dgm:t>
        <a:bodyPr/>
        <a:lstStyle/>
        <a:p>
          <a:endParaRPr lang="hr-HR" sz="600" dirty="0"/>
        </a:p>
      </dgm:t>
    </dgm:pt>
    <dgm:pt modelId="{BE06A845-D424-42E9-AC30-5CC04B523C93}" type="parTrans" cxnId="{2D12F804-073A-41CF-B393-3B8E9B768970}">
      <dgm:prSet/>
      <dgm:spPr/>
      <dgm:t>
        <a:bodyPr/>
        <a:lstStyle/>
        <a:p>
          <a:endParaRPr lang="hr-HR"/>
        </a:p>
      </dgm:t>
    </dgm:pt>
    <dgm:pt modelId="{779293BA-4A3C-4957-8EAE-028990CBBA32}" type="sibTrans" cxnId="{2D12F804-073A-41CF-B393-3B8E9B768970}">
      <dgm:prSet/>
      <dgm:spPr/>
      <dgm:t>
        <a:bodyPr/>
        <a:lstStyle/>
        <a:p>
          <a:endParaRPr lang="hr-HR"/>
        </a:p>
      </dgm:t>
    </dgm:pt>
    <dgm:pt modelId="{2F2F9198-2216-447C-A143-33F87D6DECC6}">
      <dgm:prSet phldrT="[Text]"/>
      <dgm:spPr/>
      <dgm:t>
        <a:bodyPr/>
        <a:lstStyle/>
        <a:p>
          <a:r>
            <a:rPr lang="hr-HR" dirty="0" smtClean="0"/>
            <a:t>Cjeloživotno obrazovanje i osposobljavanje</a:t>
          </a:r>
          <a:endParaRPr lang="hr-HR" dirty="0"/>
        </a:p>
      </dgm:t>
    </dgm:pt>
    <dgm:pt modelId="{57C56BD1-DFD5-4545-9661-E10732130509}" type="parTrans" cxnId="{117BEF12-EE83-4924-AA8E-B8E2D7C599F9}">
      <dgm:prSet/>
      <dgm:spPr/>
      <dgm:t>
        <a:bodyPr/>
        <a:lstStyle/>
        <a:p>
          <a:endParaRPr lang="hr-HR"/>
        </a:p>
      </dgm:t>
    </dgm:pt>
    <dgm:pt modelId="{E2D927A6-5291-4179-93C6-B3F1F1928808}" type="sibTrans" cxnId="{117BEF12-EE83-4924-AA8E-B8E2D7C599F9}">
      <dgm:prSet/>
      <dgm:spPr/>
      <dgm:t>
        <a:bodyPr/>
        <a:lstStyle/>
        <a:p>
          <a:endParaRPr lang="hr-HR"/>
        </a:p>
      </dgm:t>
    </dgm:pt>
    <dgm:pt modelId="{5CAFA12E-9FE0-4518-84FD-4725934CD86D}">
      <dgm:prSet phldrT="[Text]" phldr="1" custT="1"/>
      <dgm:spPr/>
      <dgm:t>
        <a:bodyPr/>
        <a:lstStyle/>
        <a:p>
          <a:endParaRPr lang="hr-HR" sz="1400" dirty="0"/>
        </a:p>
      </dgm:t>
    </dgm:pt>
    <dgm:pt modelId="{7407A750-562E-4DF4-8D79-C94AF058A9EF}" type="parTrans" cxnId="{C1BDCD50-32A8-4D99-AB75-B5145D540464}">
      <dgm:prSet/>
      <dgm:spPr/>
      <dgm:t>
        <a:bodyPr/>
        <a:lstStyle/>
        <a:p>
          <a:endParaRPr lang="hr-HR"/>
        </a:p>
      </dgm:t>
    </dgm:pt>
    <dgm:pt modelId="{5A15E6E3-A9B7-4004-80FD-CF105BF68003}" type="sibTrans" cxnId="{C1BDCD50-32A8-4D99-AB75-B5145D540464}">
      <dgm:prSet/>
      <dgm:spPr/>
      <dgm:t>
        <a:bodyPr/>
        <a:lstStyle/>
        <a:p>
          <a:endParaRPr lang="hr-HR"/>
        </a:p>
      </dgm:t>
    </dgm:pt>
    <dgm:pt modelId="{ABCE773C-20D4-4993-81BD-AE6321BAF827}">
      <dgm:prSet phldrT="[Text]" phldr="1" custT="1"/>
      <dgm:spPr/>
      <dgm:t>
        <a:bodyPr/>
        <a:lstStyle/>
        <a:p>
          <a:endParaRPr lang="hr-HR" sz="1400" dirty="0"/>
        </a:p>
      </dgm:t>
    </dgm:pt>
    <dgm:pt modelId="{CF75C510-7D01-4EB7-8BC9-5E6C249E66A2}" type="parTrans" cxnId="{36E2B10B-F53F-4376-A10D-95C84AF6ABAE}">
      <dgm:prSet/>
      <dgm:spPr/>
      <dgm:t>
        <a:bodyPr/>
        <a:lstStyle/>
        <a:p>
          <a:endParaRPr lang="hr-HR"/>
        </a:p>
      </dgm:t>
    </dgm:pt>
    <dgm:pt modelId="{07FA39CC-E2B3-4184-8D22-0A884AF3F374}" type="sibTrans" cxnId="{36E2B10B-F53F-4376-A10D-95C84AF6ABAE}">
      <dgm:prSet/>
      <dgm:spPr/>
      <dgm:t>
        <a:bodyPr/>
        <a:lstStyle/>
        <a:p>
          <a:endParaRPr lang="hr-HR"/>
        </a:p>
      </dgm:t>
    </dgm:pt>
    <dgm:pt modelId="{135CF9C2-58CA-43B4-8389-E779C2889C93}">
      <dgm:prSet custT="1"/>
      <dgm:spPr/>
      <dgm:t>
        <a:bodyPr/>
        <a:lstStyle/>
        <a:p>
          <a:r>
            <a:rPr lang="it-IT" sz="1400" dirty="0" smtClean="0"/>
            <a:t> </a:t>
          </a:r>
          <a:r>
            <a:rPr lang="it-IT" sz="1400" dirty="0" err="1" smtClean="0"/>
            <a:t>multifunkcionalna</a:t>
          </a:r>
          <a:r>
            <a:rPr lang="it-IT" sz="1400" dirty="0" smtClean="0"/>
            <a:t> </a:t>
          </a:r>
          <a:r>
            <a:rPr lang="it-IT" sz="1400" dirty="0" err="1" smtClean="0"/>
            <a:t>dvorana</a:t>
          </a:r>
          <a:endParaRPr lang="hr-HR" sz="1400" dirty="0"/>
        </a:p>
      </dgm:t>
    </dgm:pt>
    <dgm:pt modelId="{16D8BD2F-0F86-4274-BA29-6ACC99203D87}" type="parTrans" cxnId="{5FCF6F1F-FA7D-49C4-8E75-C1A431167A69}">
      <dgm:prSet/>
      <dgm:spPr/>
      <dgm:t>
        <a:bodyPr/>
        <a:lstStyle/>
        <a:p>
          <a:endParaRPr lang="hr-HR"/>
        </a:p>
      </dgm:t>
    </dgm:pt>
    <dgm:pt modelId="{89DAD876-F4E7-4C5A-B9B2-9F381DFB4BA9}" type="sibTrans" cxnId="{5FCF6F1F-FA7D-49C4-8E75-C1A431167A69}">
      <dgm:prSet/>
      <dgm:spPr/>
      <dgm:t>
        <a:bodyPr/>
        <a:lstStyle/>
        <a:p>
          <a:endParaRPr lang="hr-HR"/>
        </a:p>
      </dgm:t>
    </dgm:pt>
    <dgm:pt modelId="{27ED3DD9-27DA-4749-B467-114DC0353F89}">
      <dgm:prSet custT="1"/>
      <dgm:spPr/>
      <dgm:t>
        <a:bodyPr/>
        <a:lstStyle/>
        <a:p>
          <a:r>
            <a:rPr lang="hr-HR" sz="1400" dirty="0" smtClean="0"/>
            <a:t>Smještajni objekt: </a:t>
          </a:r>
          <a:r>
            <a:rPr lang="hr-HR" sz="1400" dirty="0" err="1" smtClean="0"/>
            <a:t>domski</a:t>
          </a:r>
          <a:r>
            <a:rPr lang="hr-HR" sz="1400" dirty="0" smtClean="0"/>
            <a:t> smještaj za učenike i odrasle polaznike</a:t>
          </a:r>
          <a:endParaRPr lang="hr-HR" sz="1400" dirty="0"/>
        </a:p>
      </dgm:t>
    </dgm:pt>
    <dgm:pt modelId="{BC7BEC6A-A308-40B7-9F65-65141C7BFE3F}" type="parTrans" cxnId="{272BBA6C-FDCB-47AA-A3E5-0BDD44E9592F}">
      <dgm:prSet/>
      <dgm:spPr/>
      <dgm:t>
        <a:bodyPr/>
        <a:lstStyle/>
        <a:p>
          <a:endParaRPr lang="hr-HR"/>
        </a:p>
      </dgm:t>
    </dgm:pt>
    <dgm:pt modelId="{A1D151BA-8DAF-4F8B-AB92-85CC8EBF3806}" type="sibTrans" cxnId="{272BBA6C-FDCB-47AA-A3E5-0BDD44E9592F}">
      <dgm:prSet/>
      <dgm:spPr/>
      <dgm:t>
        <a:bodyPr/>
        <a:lstStyle/>
        <a:p>
          <a:endParaRPr lang="hr-HR"/>
        </a:p>
      </dgm:t>
    </dgm:pt>
    <dgm:pt modelId="{0732B161-5ED3-4696-93AA-D70802EA145C}">
      <dgm:prSet custT="1"/>
      <dgm:spPr/>
      <dgm:t>
        <a:bodyPr/>
        <a:lstStyle/>
        <a:p>
          <a:r>
            <a:rPr lang="hr-HR" sz="1400" dirty="0" smtClean="0"/>
            <a:t> kreiranje sustava praćenja potreba i zahtjeva tržišta rada</a:t>
          </a:r>
          <a:endParaRPr lang="hr-HR" sz="1400" dirty="0"/>
        </a:p>
      </dgm:t>
    </dgm:pt>
    <dgm:pt modelId="{62962665-E54A-4AB5-9BBD-881C0FB3A164}" type="parTrans" cxnId="{B91C36B0-C32B-448A-B69C-17D0EEE96E7F}">
      <dgm:prSet/>
      <dgm:spPr/>
      <dgm:t>
        <a:bodyPr/>
        <a:lstStyle/>
        <a:p>
          <a:endParaRPr lang="hr-HR"/>
        </a:p>
      </dgm:t>
    </dgm:pt>
    <dgm:pt modelId="{C85CD5C6-2ED5-44A8-9FF6-54505FFDA933}" type="sibTrans" cxnId="{B91C36B0-C32B-448A-B69C-17D0EEE96E7F}">
      <dgm:prSet/>
      <dgm:spPr/>
      <dgm:t>
        <a:bodyPr/>
        <a:lstStyle/>
        <a:p>
          <a:endParaRPr lang="hr-HR"/>
        </a:p>
      </dgm:t>
    </dgm:pt>
    <dgm:pt modelId="{6845AD89-F0B0-4B9E-8C32-7479F2C3CB4C}">
      <dgm:prSet custT="1"/>
      <dgm:spPr/>
      <dgm:t>
        <a:bodyPr/>
        <a:lstStyle/>
        <a:p>
          <a:r>
            <a:rPr lang="hr-HR" sz="1400" dirty="0" smtClean="0"/>
            <a:t> izrada novih nastavnih programa/kurikuluma u skladu sa </a:t>
          </a:r>
          <a:r>
            <a:rPr lang="pl-PL" sz="1400" dirty="0" smtClean="0"/>
            <a:t>novinama i zahtjevima realnog sektora</a:t>
          </a:r>
          <a:endParaRPr lang="hr-HR" sz="1400" dirty="0"/>
        </a:p>
      </dgm:t>
    </dgm:pt>
    <dgm:pt modelId="{101AEB27-1DFC-4E1C-84E4-89A8560A363D}" type="parTrans" cxnId="{DAD0BE43-D633-47A5-90CD-624896CB5654}">
      <dgm:prSet/>
      <dgm:spPr/>
      <dgm:t>
        <a:bodyPr/>
        <a:lstStyle/>
        <a:p>
          <a:endParaRPr lang="hr-HR"/>
        </a:p>
      </dgm:t>
    </dgm:pt>
    <dgm:pt modelId="{40EDB3CA-EC1F-4415-B79D-49E3BD01C0E1}" type="sibTrans" cxnId="{DAD0BE43-D633-47A5-90CD-624896CB5654}">
      <dgm:prSet/>
      <dgm:spPr/>
      <dgm:t>
        <a:bodyPr/>
        <a:lstStyle/>
        <a:p>
          <a:endParaRPr lang="hr-HR"/>
        </a:p>
      </dgm:t>
    </dgm:pt>
    <dgm:pt modelId="{4AAB3679-CB1A-46BA-B37C-00EE11D03392}">
      <dgm:prSet custT="1"/>
      <dgm:spPr/>
      <dgm:t>
        <a:bodyPr/>
        <a:lstStyle/>
        <a:p>
          <a:r>
            <a:rPr lang="hr-HR" sz="1400" dirty="0" smtClean="0"/>
            <a:t> nabava opreme sukladno tehnološkim inovacijama i trendovima</a:t>
          </a:r>
          <a:endParaRPr lang="hr-HR" sz="1400" dirty="0"/>
        </a:p>
      </dgm:t>
    </dgm:pt>
    <dgm:pt modelId="{CAA4C049-A025-4785-81AA-F5D375491FCD}" type="parTrans" cxnId="{F2B2B7DE-29A0-4A12-849C-9952CFE44673}">
      <dgm:prSet/>
      <dgm:spPr/>
      <dgm:t>
        <a:bodyPr/>
        <a:lstStyle/>
        <a:p>
          <a:endParaRPr lang="hr-HR"/>
        </a:p>
      </dgm:t>
    </dgm:pt>
    <dgm:pt modelId="{BDA94587-EB3E-4717-8430-D848EF1850DA}" type="sibTrans" cxnId="{F2B2B7DE-29A0-4A12-849C-9952CFE44673}">
      <dgm:prSet/>
      <dgm:spPr/>
      <dgm:t>
        <a:bodyPr/>
        <a:lstStyle/>
        <a:p>
          <a:endParaRPr lang="hr-HR"/>
        </a:p>
      </dgm:t>
    </dgm:pt>
    <dgm:pt modelId="{450FF032-7154-41F6-98DD-4D09EE62B422}">
      <dgm:prSet custT="1"/>
      <dgm:spPr/>
      <dgm:t>
        <a:bodyPr/>
        <a:lstStyle/>
        <a:p>
          <a:r>
            <a:rPr lang="hr-HR" sz="1400" dirty="0" smtClean="0"/>
            <a:t> izrada kurikuluma za usavršavanje osobnih, </a:t>
          </a:r>
          <a:r>
            <a:rPr lang="pl-PL" sz="1400" dirty="0" smtClean="0"/>
            <a:t>komunikacijskih, prodajnih i upravljačkih vještina za niži, </a:t>
          </a:r>
          <a:r>
            <a:rPr lang="hr-HR" sz="1400" dirty="0" smtClean="0"/>
            <a:t>srednji i viši menadžment te zaposlene u javnom sektoru povezanom s turizmom</a:t>
          </a:r>
          <a:endParaRPr lang="hr-HR" sz="1400" dirty="0"/>
        </a:p>
      </dgm:t>
    </dgm:pt>
    <dgm:pt modelId="{FA25E532-82CD-4256-9625-193A671EE5B8}" type="parTrans" cxnId="{23B00D07-C425-44AC-9998-7960B888DBEB}">
      <dgm:prSet/>
      <dgm:spPr/>
      <dgm:t>
        <a:bodyPr/>
        <a:lstStyle/>
        <a:p>
          <a:endParaRPr lang="hr-HR"/>
        </a:p>
      </dgm:t>
    </dgm:pt>
    <dgm:pt modelId="{03A20935-491D-4129-AC0E-1F8D11676C8F}" type="sibTrans" cxnId="{23B00D07-C425-44AC-9998-7960B888DBEB}">
      <dgm:prSet/>
      <dgm:spPr/>
      <dgm:t>
        <a:bodyPr/>
        <a:lstStyle/>
        <a:p>
          <a:endParaRPr lang="hr-HR"/>
        </a:p>
      </dgm:t>
    </dgm:pt>
    <dgm:pt modelId="{14EACE55-3A30-4C71-8801-64EC4ACDC5DE}">
      <dgm:prSet custT="1"/>
      <dgm:spPr/>
      <dgm:t>
        <a:bodyPr/>
        <a:lstStyle/>
        <a:p>
          <a:r>
            <a:rPr lang="pl-PL" sz="1400" dirty="0" smtClean="0"/>
            <a:t>Posebno prilagođeni programi za osobe s </a:t>
          </a:r>
          <a:r>
            <a:rPr lang="hr-HR" sz="1400" dirty="0" smtClean="0"/>
            <a:t>invaliditetom –</a:t>
          </a:r>
          <a:endParaRPr lang="hr-HR" sz="1400" dirty="0"/>
        </a:p>
      </dgm:t>
    </dgm:pt>
    <dgm:pt modelId="{2E78C7CA-FCC8-4017-B01D-83DD13ED876A}" type="parTrans" cxnId="{70AC6865-8547-43BC-BA4D-BCA72D08E1D0}">
      <dgm:prSet/>
      <dgm:spPr/>
      <dgm:t>
        <a:bodyPr/>
        <a:lstStyle/>
        <a:p>
          <a:endParaRPr lang="hr-HR"/>
        </a:p>
      </dgm:t>
    </dgm:pt>
    <dgm:pt modelId="{BCB70345-D61B-4E33-B37F-18788B0588F7}" type="sibTrans" cxnId="{70AC6865-8547-43BC-BA4D-BCA72D08E1D0}">
      <dgm:prSet/>
      <dgm:spPr/>
      <dgm:t>
        <a:bodyPr/>
        <a:lstStyle/>
        <a:p>
          <a:endParaRPr lang="hr-HR"/>
        </a:p>
      </dgm:t>
    </dgm:pt>
    <dgm:pt modelId="{806BF502-3F02-4702-8A53-79A79876D566}">
      <dgm:prSet custT="1"/>
      <dgm:spPr/>
      <dgm:t>
        <a:bodyPr/>
        <a:lstStyle/>
        <a:p>
          <a:r>
            <a:rPr lang="hr-HR" sz="1400" dirty="0" smtClean="0"/>
            <a:t>Izdvojeni poligoni praktične nastave –</a:t>
          </a:r>
          <a:endParaRPr lang="hr-HR" sz="1400" dirty="0"/>
        </a:p>
      </dgm:t>
    </dgm:pt>
    <dgm:pt modelId="{7C26B2C0-EC4F-4236-B4F8-E55920A96C95}" type="parTrans" cxnId="{93B915A3-6D2E-41A7-BC64-CEB9AA38F373}">
      <dgm:prSet/>
      <dgm:spPr/>
      <dgm:t>
        <a:bodyPr/>
        <a:lstStyle/>
        <a:p>
          <a:endParaRPr lang="hr-HR"/>
        </a:p>
      </dgm:t>
    </dgm:pt>
    <dgm:pt modelId="{D682D68D-E84A-4E5C-B5D1-3D989C0ED17F}" type="sibTrans" cxnId="{93B915A3-6D2E-41A7-BC64-CEB9AA38F373}">
      <dgm:prSet/>
      <dgm:spPr/>
      <dgm:t>
        <a:bodyPr/>
        <a:lstStyle/>
        <a:p>
          <a:endParaRPr lang="hr-HR"/>
        </a:p>
      </dgm:t>
    </dgm:pt>
    <dgm:pt modelId="{88EF722A-4503-420D-9FA2-A7110058F595}">
      <dgm:prSet custT="1"/>
      <dgm:spPr/>
      <dgm:t>
        <a:bodyPr/>
        <a:lstStyle/>
        <a:p>
          <a:r>
            <a:rPr lang="hr-HR" sz="1400" smtClean="0"/>
            <a:t>uspostava suradnja sa realnim sektorom</a:t>
          </a:r>
          <a:endParaRPr lang="hr-HR" sz="1400"/>
        </a:p>
      </dgm:t>
    </dgm:pt>
    <dgm:pt modelId="{41D86955-1EC1-4527-BD9C-D30B73527FB7}" type="parTrans" cxnId="{835F2972-9EE9-41A2-B9B9-CF25D4880913}">
      <dgm:prSet/>
      <dgm:spPr/>
      <dgm:t>
        <a:bodyPr/>
        <a:lstStyle/>
        <a:p>
          <a:endParaRPr lang="hr-HR"/>
        </a:p>
      </dgm:t>
    </dgm:pt>
    <dgm:pt modelId="{B6A062AF-456A-41FD-AD5B-765560725C40}" type="sibTrans" cxnId="{835F2972-9EE9-41A2-B9B9-CF25D4880913}">
      <dgm:prSet/>
      <dgm:spPr/>
      <dgm:t>
        <a:bodyPr/>
        <a:lstStyle/>
        <a:p>
          <a:endParaRPr lang="hr-HR"/>
        </a:p>
      </dgm:t>
    </dgm:pt>
    <dgm:pt modelId="{16BDEBFA-5DA6-4FB3-82A6-976A309FEEFC}">
      <dgm:prSet custT="1"/>
      <dgm:spPr/>
      <dgm:t>
        <a:bodyPr/>
        <a:lstStyle/>
        <a:p>
          <a:r>
            <a:rPr lang="hr-HR" sz="1400" dirty="0" smtClean="0"/>
            <a:t> uspostava suradnje s ASOO i strukovnim udrugama</a:t>
          </a:r>
          <a:endParaRPr lang="hr-HR" sz="1400" dirty="0"/>
        </a:p>
      </dgm:t>
    </dgm:pt>
    <dgm:pt modelId="{6031B15A-571A-4B3B-8E1D-C7C1E5EE1F67}" type="parTrans" cxnId="{DD5FF29D-A475-42CC-8974-29C1B8477B60}">
      <dgm:prSet/>
      <dgm:spPr/>
      <dgm:t>
        <a:bodyPr/>
        <a:lstStyle/>
        <a:p>
          <a:endParaRPr lang="hr-HR"/>
        </a:p>
      </dgm:t>
    </dgm:pt>
    <dgm:pt modelId="{7715462B-FF83-4FC1-99E2-E5387611C67F}" type="sibTrans" cxnId="{DD5FF29D-A475-42CC-8974-29C1B8477B60}">
      <dgm:prSet/>
      <dgm:spPr/>
      <dgm:t>
        <a:bodyPr/>
        <a:lstStyle/>
        <a:p>
          <a:endParaRPr lang="hr-HR"/>
        </a:p>
      </dgm:t>
    </dgm:pt>
    <dgm:pt modelId="{0DC5AAE6-009B-49C0-A39D-7E3520F413D0}">
      <dgm:prSet phldrT="[Text]" custT="1"/>
      <dgm:spPr/>
      <dgm:t>
        <a:bodyPr/>
        <a:lstStyle/>
        <a:p>
          <a:r>
            <a:rPr lang="nn-NO" sz="1400" dirty="0" smtClean="0"/>
            <a:t> </a:t>
          </a:r>
          <a:r>
            <a:rPr lang="nn-NO" sz="1400" dirty="0" smtClean="0"/>
            <a:t>praktikumi za kuharstvo, slastičarstvo i posluživanje </a:t>
          </a:r>
          <a:endParaRPr lang="hr-HR" sz="1400" dirty="0"/>
        </a:p>
      </dgm:t>
    </dgm:pt>
    <dgm:pt modelId="{B9623121-F6E6-409A-A38A-48A654FAAF3B}" type="parTrans" cxnId="{BCE4FB81-D860-47E7-AE24-B91A5AA47674}">
      <dgm:prSet/>
      <dgm:spPr/>
    </dgm:pt>
    <dgm:pt modelId="{49263D46-9F01-4FF4-B84C-9A74C21DB8CD}" type="sibTrans" cxnId="{BCE4FB81-D860-47E7-AE24-B91A5AA47674}">
      <dgm:prSet/>
      <dgm:spPr/>
    </dgm:pt>
    <dgm:pt modelId="{275CA71F-2CAE-45F9-9550-7AC8CD974D01}" type="pres">
      <dgm:prSet presAssocID="{E0B369C4-9E67-432D-B32A-CCD85801014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8FB1DDAC-C114-42AF-BEE2-840044360655}" type="pres">
      <dgm:prSet presAssocID="{75F11D95-47E2-4730-B948-F900BC328B9B}" presName="linNode" presStyleCnt="0"/>
      <dgm:spPr/>
    </dgm:pt>
    <dgm:pt modelId="{ED489A6A-6A37-4078-B196-6CCA884CC936}" type="pres">
      <dgm:prSet presAssocID="{75F11D95-47E2-4730-B948-F900BC328B9B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B824E168-01A6-47F3-BBC5-91ABB7862003}" type="pres">
      <dgm:prSet presAssocID="{75F11D95-47E2-4730-B948-F900BC328B9B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FF8E852-2D14-463C-9506-E08F815C8295}" type="pres">
      <dgm:prSet presAssocID="{40D1ED28-1445-4FEC-A367-649256EC427A}" presName="sp" presStyleCnt="0"/>
      <dgm:spPr/>
    </dgm:pt>
    <dgm:pt modelId="{E4F34113-33A8-4B4B-AF74-C00552AD3BE1}" type="pres">
      <dgm:prSet presAssocID="{21FA0664-09A0-4154-92F2-2CFAC9C5BBEC}" presName="linNode" presStyleCnt="0"/>
      <dgm:spPr/>
    </dgm:pt>
    <dgm:pt modelId="{336BC618-DF01-4BC8-B2F5-B28D20B3D19C}" type="pres">
      <dgm:prSet presAssocID="{21FA0664-09A0-4154-92F2-2CFAC9C5BBEC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B2998E5A-45B0-4CED-B553-82221860D583}" type="pres">
      <dgm:prSet presAssocID="{21FA0664-09A0-4154-92F2-2CFAC9C5BBEC}" presName="descendantText" presStyleLbl="alignAccFollowNode1" presStyleIdx="1" presStyleCnt="3" custScaleX="103253" custScaleY="11919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ACF196B1-3FD1-43BC-92F5-4C7A32600133}" type="pres">
      <dgm:prSet presAssocID="{67F34010-15A1-4EF3-A9CA-B180D7B40AB7}" presName="sp" presStyleCnt="0"/>
      <dgm:spPr/>
    </dgm:pt>
    <dgm:pt modelId="{C019A59B-0C4C-4BF8-B076-4789E4D9CF2F}" type="pres">
      <dgm:prSet presAssocID="{2F2F9198-2216-447C-A143-33F87D6DECC6}" presName="linNode" presStyleCnt="0"/>
      <dgm:spPr/>
    </dgm:pt>
    <dgm:pt modelId="{179B8049-6D1C-4192-8058-C4BF75F59ED8}" type="pres">
      <dgm:prSet presAssocID="{2F2F9198-2216-447C-A143-33F87D6DECC6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AE81EAF-F200-4F9D-83C8-718A4ABBC97F}" type="pres">
      <dgm:prSet presAssocID="{2F2F9198-2216-447C-A143-33F87D6DECC6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23B00D07-C425-44AC-9998-7960B888DBEB}" srcId="{21FA0664-09A0-4154-92F2-2CFAC9C5BBEC}" destId="{450FF032-7154-41F6-98DD-4D09EE62B422}" srcOrd="4" destOrd="0" parTransId="{FA25E532-82CD-4256-9625-193A671EE5B8}" sibTransId="{03A20935-491D-4129-AC0E-1F8D11676C8F}"/>
    <dgm:cxn modelId="{36E2B10B-F53F-4376-A10D-95C84AF6ABAE}" srcId="{2F2F9198-2216-447C-A143-33F87D6DECC6}" destId="{ABCE773C-20D4-4993-81BD-AE6321BAF827}" srcOrd="5" destOrd="0" parTransId="{CF75C510-7D01-4EB7-8BC9-5E6C249E66A2}" sibTransId="{07FA39CC-E2B3-4184-8D22-0A884AF3F374}"/>
    <dgm:cxn modelId="{5FCF6F1F-FA7D-49C4-8E75-C1A431167A69}" srcId="{75F11D95-47E2-4730-B948-F900BC328B9B}" destId="{135CF9C2-58CA-43B4-8389-E779C2889C93}" srcOrd="2" destOrd="0" parTransId="{16D8BD2F-0F86-4274-BA29-6ACC99203D87}" sibTransId="{89DAD876-F4E7-4C5A-B9B2-9F381DFB4BA9}"/>
    <dgm:cxn modelId="{FC1B1DB0-EE74-47AB-B83C-38E60B77A2AB}" type="presOf" srcId="{16BDEBFA-5DA6-4FB3-82A6-976A309FEEFC}" destId="{5AE81EAF-F200-4F9D-83C8-718A4ABBC97F}" srcOrd="0" destOrd="2" presId="urn:microsoft.com/office/officeart/2005/8/layout/vList5"/>
    <dgm:cxn modelId="{BCE4FB81-D860-47E7-AE24-B91A5AA47674}" srcId="{75F11D95-47E2-4730-B948-F900BC328B9B}" destId="{0DC5AAE6-009B-49C0-A39D-7E3520F413D0}" srcOrd="1" destOrd="0" parTransId="{B9623121-F6E6-409A-A38A-48A654FAAF3B}" sibTransId="{49263D46-9F01-4FF4-B84C-9A74C21DB8CD}"/>
    <dgm:cxn modelId="{C25A0460-0446-44DC-B54B-5BF6370861A7}" type="presOf" srcId="{E6315438-C67E-477B-AFEB-8475064BDAA8}" destId="{B2998E5A-45B0-4CED-B553-82221860D583}" srcOrd="0" destOrd="0" presId="urn:microsoft.com/office/officeart/2005/8/layout/vList5"/>
    <dgm:cxn modelId="{117BEF12-EE83-4924-AA8E-B8E2D7C599F9}" srcId="{E0B369C4-9E67-432D-B32A-CCD85801014E}" destId="{2F2F9198-2216-447C-A143-33F87D6DECC6}" srcOrd="2" destOrd="0" parTransId="{57C56BD1-DFD5-4545-9661-E10732130509}" sibTransId="{E2D927A6-5291-4179-93C6-B3F1F1928808}"/>
    <dgm:cxn modelId="{593741C0-D08C-4D17-AF73-F3B9948F6ECC}" type="presOf" srcId="{27ED3DD9-27DA-4749-B467-114DC0353F89}" destId="{B824E168-01A6-47F3-BBC5-91ABB7862003}" srcOrd="0" destOrd="3" presId="urn:microsoft.com/office/officeart/2005/8/layout/vList5"/>
    <dgm:cxn modelId="{5ACCDA43-C90F-4AD2-B357-D93B72CD5183}" srcId="{75F11D95-47E2-4730-B948-F900BC328B9B}" destId="{793948F2-9588-43C6-8F8B-A554099A6B9A}" srcOrd="0" destOrd="0" parTransId="{496DB851-E68E-46F2-944E-A7F0F835CECC}" sibTransId="{FCF34186-4829-4D0D-8BE1-42998218CA57}"/>
    <dgm:cxn modelId="{90E3162B-0FA1-4B18-BFE6-DD6E9989F49C}" type="presOf" srcId="{0DC5AAE6-009B-49C0-A39D-7E3520F413D0}" destId="{B824E168-01A6-47F3-BBC5-91ABB7862003}" srcOrd="0" destOrd="1" presId="urn:microsoft.com/office/officeart/2005/8/layout/vList5"/>
    <dgm:cxn modelId="{F2B2B7DE-29A0-4A12-849C-9952CFE44673}" srcId="{21FA0664-09A0-4154-92F2-2CFAC9C5BBEC}" destId="{4AAB3679-CB1A-46BA-B37C-00EE11D03392}" srcOrd="3" destOrd="0" parTransId="{CAA4C049-A025-4785-81AA-F5D375491FCD}" sibTransId="{BDA94587-EB3E-4717-8430-D848EF1850DA}"/>
    <dgm:cxn modelId="{70AC6865-8547-43BC-BA4D-BCA72D08E1D0}" srcId="{2F2F9198-2216-447C-A143-33F87D6DECC6}" destId="{14EACE55-3A30-4C71-8801-64EC4ACDC5DE}" srcOrd="1" destOrd="0" parTransId="{2E78C7CA-FCC8-4017-B01D-83DD13ED876A}" sibTransId="{BCB70345-D61B-4E33-B37F-18788B0588F7}"/>
    <dgm:cxn modelId="{D0A4EF74-325E-4103-A7FA-2E18341E8BCA}" type="presOf" srcId="{135CF9C2-58CA-43B4-8389-E779C2889C93}" destId="{B824E168-01A6-47F3-BBC5-91ABB7862003}" srcOrd="0" destOrd="2" presId="urn:microsoft.com/office/officeart/2005/8/layout/vList5"/>
    <dgm:cxn modelId="{3B36D391-112F-47E5-8CBA-05BD0475F78C}" srcId="{21FA0664-09A0-4154-92F2-2CFAC9C5BBEC}" destId="{E6315438-C67E-477B-AFEB-8475064BDAA8}" srcOrd="0" destOrd="0" parTransId="{445D5E17-4E31-4B86-BCA2-F4F442ED3C73}" sibTransId="{E2FAAD88-9C0E-44A6-BDB1-60E9B7002BBE}"/>
    <dgm:cxn modelId="{DD5FF29D-A475-42CC-8974-29C1B8477B60}" srcId="{2F2F9198-2216-447C-A143-33F87D6DECC6}" destId="{16BDEBFA-5DA6-4FB3-82A6-976A309FEEFC}" srcOrd="2" destOrd="0" parTransId="{6031B15A-571A-4B3B-8E1D-C7C1E5EE1F67}" sibTransId="{7715462B-FF83-4FC1-99E2-E5387611C67F}"/>
    <dgm:cxn modelId="{B1F607DF-D5BB-47B4-875C-AAEF429F4854}" type="presOf" srcId="{ABCE773C-20D4-4993-81BD-AE6321BAF827}" destId="{5AE81EAF-F200-4F9D-83C8-718A4ABBC97F}" srcOrd="0" destOrd="5" presId="urn:microsoft.com/office/officeart/2005/8/layout/vList5"/>
    <dgm:cxn modelId="{D242339B-1B98-4210-819D-8C21561F33D6}" srcId="{E0B369C4-9E67-432D-B32A-CCD85801014E}" destId="{21FA0664-09A0-4154-92F2-2CFAC9C5BBEC}" srcOrd="1" destOrd="0" parTransId="{93514F56-50BC-4980-8188-17CD6DE30499}" sibTransId="{67F34010-15A1-4EF3-A9CA-B180D7B40AB7}"/>
    <dgm:cxn modelId="{35AF3076-D625-4278-9073-99D39CC74EFB}" type="presOf" srcId="{88EF722A-4503-420D-9FA2-A7110058F595}" destId="{5AE81EAF-F200-4F9D-83C8-718A4ABBC97F}" srcOrd="0" destOrd="4" presId="urn:microsoft.com/office/officeart/2005/8/layout/vList5"/>
    <dgm:cxn modelId="{835F2972-9EE9-41A2-B9B9-CF25D4880913}" srcId="{2F2F9198-2216-447C-A143-33F87D6DECC6}" destId="{88EF722A-4503-420D-9FA2-A7110058F595}" srcOrd="4" destOrd="0" parTransId="{41D86955-1EC1-4527-BD9C-D30B73527FB7}" sibTransId="{B6A062AF-456A-41FD-AD5B-765560725C40}"/>
    <dgm:cxn modelId="{EBE6B629-4D25-41FE-82AB-8654E28D51FC}" type="presOf" srcId="{75F11D95-47E2-4730-B948-F900BC328B9B}" destId="{ED489A6A-6A37-4078-B196-6CCA884CC936}" srcOrd="0" destOrd="0" presId="urn:microsoft.com/office/officeart/2005/8/layout/vList5"/>
    <dgm:cxn modelId="{B91C36B0-C32B-448A-B69C-17D0EEE96E7F}" srcId="{21FA0664-09A0-4154-92F2-2CFAC9C5BBEC}" destId="{0732B161-5ED3-4696-93AA-D70802EA145C}" srcOrd="1" destOrd="0" parTransId="{62962665-E54A-4AB5-9BBD-881C0FB3A164}" sibTransId="{C85CD5C6-2ED5-44A8-9FF6-54505FFDA933}"/>
    <dgm:cxn modelId="{7D066856-8E48-43DE-8C50-AF96DBA79ECD}" type="presOf" srcId="{793948F2-9588-43C6-8F8B-A554099A6B9A}" destId="{B824E168-01A6-47F3-BBC5-91ABB7862003}" srcOrd="0" destOrd="0" presId="urn:microsoft.com/office/officeart/2005/8/layout/vList5"/>
    <dgm:cxn modelId="{00B7E057-771E-454A-8CB1-C761C156F14F}" type="presOf" srcId="{2F2F9198-2216-447C-A143-33F87D6DECC6}" destId="{179B8049-6D1C-4192-8058-C4BF75F59ED8}" srcOrd="0" destOrd="0" presId="urn:microsoft.com/office/officeart/2005/8/layout/vList5"/>
    <dgm:cxn modelId="{1CA2CFB7-B04A-4526-A173-13D6297246F0}" type="presOf" srcId="{E0B369C4-9E67-432D-B32A-CCD85801014E}" destId="{275CA71F-2CAE-45F9-9550-7AC8CD974D01}" srcOrd="0" destOrd="0" presId="urn:microsoft.com/office/officeart/2005/8/layout/vList5"/>
    <dgm:cxn modelId="{E0AA3BC8-AF42-4884-97AA-838BA45CCBB0}" srcId="{E0B369C4-9E67-432D-B32A-CCD85801014E}" destId="{75F11D95-47E2-4730-B948-F900BC328B9B}" srcOrd="0" destOrd="0" parTransId="{E29C750A-F998-41F0-BCF4-EB5B441F9ACB}" sibTransId="{40D1ED28-1445-4FEC-A367-649256EC427A}"/>
    <dgm:cxn modelId="{B5D3F4E1-968C-4DA7-8593-CB8C8719014D}" type="presOf" srcId="{7E657DF5-7C9C-4DCF-B8BB-D9ACEED485AF}" destId="{B2998E5A-45B0-4CED-B553-82221860D583}" srcOrd="0" destOrd="5" presId="urn:microsoft.com/office/officeart/2005/8/layout/vList5"/>
    <dgm:cxn modelId="{D8106ED3-17F3-41E9-AB0D-33E89F10E63C}" type="presOf" srcId="{450FF032-7154-41F6-98DD-4D09EE62B422}" destId="{B2998E5A-45B0-4CED-B553-82221860D583}" srcOrd="0" destOrd="4" presId="urn:microsoft.com/office/officeart/2005/8/layout/vList5"/>
    <dgm:cxn modelId="{C7889AE0-BE57-4E7D-B57B-1EB95F7EB8DB}" type="presOf" srcId="{21FA0664-09A0-4154-92F2-2CFAC9C5BBEC}" destId="{336BC618-DF01-4BC8-B2F5-B28D20B3D19C}" srcOrd="0" destOrd="0" presId="urn:microsoft.com/office/officeart/2005/8/layout/vList5"/>
    <dgm:cxn modelId="{CDDAF9E8-71F5-4413-B3A1-E075DF9A3AAB}" type="presOf" srcId="{14EACE55-3A30-4C71-8801-64EC4ACDC5DE}" destId="{5AE81EAF-F200-4F9D-83C8-718A4ABBC97F}" srcOrd="0" destOrd="1" presId="urn:microsoft.com/office/officeart/2005/8/layout/vList5"/>
    <dgm:cxn modelId="{2D12F804-073A-41CF-B393-3B8E9B768970}" srcId="{21FA0664-09A0-4154-92F2-2CFAC9C5BBEC}" destId="{7E657DF5-7C9C-4DCF-B8BB-D9ACEED485AF}" srcOrd="5" destOrd="0" parTransId="{BE06A845-D424-42E9-AC30-5CC04B523C93}" sibTransId="{779293BA-4A3C-4957-8EAE-028990CBBA32}"/>
    <dgm:cxn modelId="{8E469FB7-4860-496B-AE88-93D799EB0BCC}" type="presOf" srcId="{5CAFA12E-9FE0-4518-84FD-4725934CD86D}" destId="{5AE81EAF-F200-4F9D-83C8-718A4ABBC97F}" srcOrd="0" destOrd="0" presId="urn:microsoft.com/office/officeart/2005/8/layout/vList5"/>
    <dgm:cxn modelId="{BFD4E8A7-B840-465E-9945-6D8F00D0E7C9}" type="presOf" srcId="{4AAB3679-CB1A-46BA-B37C-00EE11D03392}" destId="{B2998E5A-45B0-4CED-B553-82221860D583}" srcOrd="0" destOrd="3" presId="urn:microsoft.com/office/officeart/2005/8/layout/vList5"/>
    <dgm:cxn modelId="{272BBA6C-FDCB-47AA-A3E5-0BDD44E9592F}" srcId="{75F11D95-47E2-4730-B948-F900BC328B9B}" destId="{27ED3DD9-27DA-4749-B467-114DC0353F89}" srcOrd="3" destOrd="0" parTransId="{BC7BEC6A-A308-40B7-9F65-65141C7BFE3F}" sibTransId="{A1D151BA-8DAF-4F8B-AB92-85CC8EBF3806}"/>
    <dgm:cxn modelId="{B7E036E2-61FE-4DD6-8DD2-D6FEC18C46CF}" type="presOf" srcId="{0732B161-5ED3-4696-93AA-D70802EA145C}" destId="{B2998E5A-45B0-4CED-B553-82221860D583}" srcOrd="0" destOrd="1" presId="urn:microsoft.com/office/officeart/2005/8/layout/vList5"/>
    <dgm:cxn modelId="{DAD0BE43-D633-47A5-90CD-624896CB5654}" srcId="{21FA0664-09A0-4154-92F2-2CFAC9C5BBEC}" destId="{6845AD89-F0B0-4B9E-8C32-7479F2C3CB4C}" srcOrd="2" destOrd="0" parTransId="{101AEB27-1DFC-4E1C-84E4-89A8560A363D}" sibTransId="{40EDB3CA-EC1F-4415-B79D-49E3BD01C0E1}"/>
    <dgm:cxn modelId="{93B915A3-6D2E-41A7-BC64-CEB9AA38F373}" srcId="{2F2F9198-2216-447C-A143-33F87D6DECC6}" destId="{806BF502-3F02-4702-8A53-79A79876D566}" srcOrd="3" destOrd="0" parTransId="{7C26B2C0-EC4F-4236-B4F8-E55920A96C95}" sibTransId="{D682D68D-E84A-4E5C-B5D1-3D989C0ED17F}"/>
    <dgm:cxn modelId="{C1BDCD50-32A8-4D99-AB75-B5145D540464}" srcId="{2F2F9198-2216-447C-A143-33F87D6DECC6}" destId="{5CAFA12E-9FE0-4518-84FD-4725934CD86D}" srcOrd="0" destOrd="0" parTransId="{7407A750-562E-4DF4-8D79-C94AF058A9EF}" sibTransId="{5A15E6E3-A9B7-4004-80FD-CF105BF68003}"/>
    <dgm:cxn modelId="{11E1F00D-9DBF-4BC9-8621-DAA5727C4650}" type="presOf" srcId="{806BF502-3F02-4702-8A53-79A79876D566}" destId="{5AE81EAF-F200-4F9D-83C8-718A4ABBC97F}" srcOrd="0" destOrd="3" presId="urn:microsoft.com/office/officeart/2005/8/layout/vList5"/>
    <dgm:cxn modelId="{72A93838-980D-4F9E-A5A2-595D32784368}" type="presOf" srcId="{6845AD89-F0B0-4B9E-8C32-7479F2C3CB4C}" destId="{B2998E5A-45B0-4CED-B553-82221860D583}" srcOrd="0" destOrd="2" presId="urn:microsoft.com/office/officeart/2005/8/layout/vList5"/>
    <dgm:cxn modelId="{774797E3-2E29-413F-A7DC-37724CB31172}" type="presParOf" srcId="{275CA71F-2CAE-45F9-9550-7AC8CD974D01}" destId="{8FB1DDAC-C114-42AF-BEE2-840044360655}" srcOrd="0" destOrd="0" presId="urn:microsoft.com/office/officeart/2005/8/layout/vList5"/>
    <dgm:cxn modelId="{4AA92F77-AA08-4A66-8793-7F4BF84ECCB5}" type="presParOf" srcId="{8FB1DDAC-C114-42AF-BEE2-840044360655}" destId="{ED489A6A-6A37-4078-B196-6CCA884CC936}" srcOrd="0" destOrd="0" presId="urn:microsoft.com/office/officeart/2005/8/layout/vList5"/>
    <dgm:cxn modelId="{C933F843-9E31-4992-8752-C62504466F3B}" type="presParOf" srcId="{8FB1DDAC-C114-42AF-BEE2-840044360655}" destId="{B824E168-01A6-47F3-BBC5-91ABB7862003}" srcOrd="1" destOrd="0" presId="urn:microsoft.com/office/officeart/2005/8/layout/vList5"/>
    <dgm:cxn modelId="{FD4774B5-F5EC-42D5-AEF5-97DD84BEC3B1}" type="presParOf" srcId="{275CA71F-2CAE-45F9-9550-7AC8CD974D01}" destId="{EFF8E852-2D14-463C-9506-E08F815C8295}" srcOrd="1" destOrd="0" presId="urn:microsoft.com/office/officeart/2005/8/layout/vList5"/>
    <dgm:cxn modelId="{9BE9AD4D-5F8F-4DDD-8265-02466F35E06E}" type="presParOf" srcId="{275CA71F-2CAE-45F9-9550-7AC8CD974D01}" destId="{E4F34113-33A8-4B4B-AF74-C00552AD3BE1}" srcOrd="2" destOrd="0" presId="urn:microsoft.com/office/officeart/2005/8/layout/vList5"/>
    <dgm:cxn modelId="{348B1284-0C43-4AE5-83C9-F0864A077E0C}" type="presParOf" srcId="{E4F34113-33A8-4B4B-AF74-C00552AD3BE1}" destId="{336BC618-DF01-4BC8-B2F5-B28D20B3D19C}" srcOrd="0" destOrd="0" presId="urn:microsoft.com/office/officeart/2005/8/layout/vList5"/>
    <dgm:cxn modelId="{7E0EE33D-FA30-4E65-8AE9-F927C67E99D4}" type="presParOf" srcId="{E4F34113-33A8-4B4B-AF74-C00552AD3BE1}" destId="{B2998E5A-45B0-4CED-B553-82221860D583}" srcOrd="1" destOrd="0" presId="urn:microsoft.com/office/officeart/2005/8/layout/vList5"/>
    <dgm:cxn modelId="{3424BA80-C6B9-4C10-AC99-84499BF4AA7A}" type="presParOf" srcId="{275CA71F-2CAE-45F9-9550-7AC8CD974D01}" destId="{ACF196B1-3FD1-43BC-92F5-4C7A32600133}" srcOrd="3" destOrd="0" presId="urn:microsoft.com/office/officeart/2005/8/layout/vList5"/>
    <dgm:cxn modelId="{636EA483-C916-46A0-A81C-76151A79A0FE}" type="presParOf" srcId="{275CA71F-2CAE-45F9-9550-7AC8CD974D01}" destId="{C019A59B-0C4C-4BF8-B076-4789E4D9CF2F}" srcOrd="4" destOrd="0" presId="urn:microsoft.com/office/officeart/2005/8/layout/vList5"/>
    <dgm:cxn modelId="{9E14676A-659D-4E63-BD75-2F2A53CB31B8}" type="presParOf" srcId="{C019A59B-0C4C-4BF8-B076-4789E4D9CF2F}" destId="{179B8049-6D1C-4192-8058-C4BF75F59ED8}" srcOrd="0" destOrd="0" presId="urn:microsoft.com/office/officeart/2005/8/layout/vList5"/>
    <dgm:cxn modelId="{CD32BBEB-F0E6-409F-BEB1-72D878C2B806}" type="presParOf" srcId="{C019A59B-0C4C-4BF8-B076-4789E4D9CF2F}" destId="{5AE81EAF-F200-4F9D-83C8-718A4ABBC97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C8918A1-F72A-464F-BE77-F9EBDFC0F4CA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323A2126-5E0B-48EE-824F-D5D2BBBDE12D}">
      <dgm:prSet phldrT="[Text]" custT="1"/>
      <dgm:spPr/>
      <dgm:t>
        <a:bodyPr/>
        <a:lstStyle/>
        <a:p>
          <a:r>
            <a:rPr lang="hr-HR" sz="1600" b="1" dirty="0" smtClean="0"/>
            <a:t>Zašto regionalni centar kompetencija pri T.U.Š. A. </a:t>
          </a:r>
          <a:r>
            <a:rPr lang="hr-HR" sz="1600" b="1" dirty="0" err="1" smtClean="0"/>
            <a:t>Štifanića</a:t>
          </a:r>
          <a:r>
            <a:rPr lang="hr-HR" sz="1600" b="1" dirty="0" smtClean="0"/>
            <a:t>?</a:t>
          </a:r>
          <a:endParaRPr lang="hr-HR" sz="1600" b="1" dirty="0"/>
        </a:p>
      </dgm:t>
    </dgm:pt>
    <dgm:pt modelId="{A132932D-AF5C-4A10-9FF2-5E6E9977411D}" type="parTrans" cxnId="{4BE4EDC2-7EBE-4C9F-A30A-48DE3BFE5083}">
      <dgm:prSet/>
      <dgm:spPr/>
      <dgm:t>
        <a:bodyPr/>
        <a:lstStyle/>
        <a:p>
          <a:endParaRPr lang="hr-HR"/>
        </a:p>
      </dgm:t>
    </dgm:pt>
    <dgm:pt modelId="{643E5AFF-3440-44D4-99C5-E3C6A00A2C0B}" type="sibTrans" cxnId="{4BE4EDC2-7EBE-4C9F-A30A-48DE3BFE5083}">
      <dgm:prSet/>
      <dgm:spPr/>
      <dgm:t>
        <a:bodyPr/>
        <a:lstStyle/>
        <a:p>
          <a:endParaRPr lang="hr-HR"/>
        </a:p>
      </dgm:t>
    </dgm:pt>
    <dgm:pt modelId="{E58D41BA-2D37-4DC7-AB86-3D8DC6A64B09}">
      <dgm:prSet phldrT="[Text]" custT="1"/>
      <dgm:spPr/>
      <dgm:t>
        <a:bodyPr/>
        <a:lstStyle/>
        <a:p>
          <a:r>
            <a:rPr lang="hr-HR" sz="1600" b="1" dirty="0" smtClean="0"/>
            <a:t>Tradicija obrazovanja za ugostiteljstvo i turizam, kao i renome Škole</a:t>
          </a:r>
          <a:endParaRPr lang="hr-HR" sz="1600" b="1" dirty="0"/>
        </a:p>
      </dgm:t>
    </dgm:pt>
    <dgm:pt modelId="{BACC331D-D5A7-4BA9-B2F7-AA976A143B9A}" type="parTrans" cxnId="{19E2441F-3E85-4AE5-93FF-48294B4F5EF4}">
      <dgm:prSet/>
      <dgm:spPr/>
      <dgm:t>
        <a:bodyPr/>
        <a:lstStyle/>
        <a:p>
          <a:endParaRPr lang="hr-HR"/>
        </a:p>
      </dgm:t>
    </dgm:pt>
    <dgm:pt modelId="{4371FDE7-C54E-471E-B462-A4F234791FC6}" type="sibTrans" cxnId="{19E2441F-3E85-4AE5-93FF-48294B4F5EF4}">
      <dgm:prSet/>
      <dgm:spPr/>
      <dgm:t>
        <a:bodyPr/>
        <a:lstStyle/>
        <a:p>
          <a:endParaRPr lang="hr-HR"/>
        </a:p>
      </dgm:t>
    </dgm:pt>
    <dgm:pt modelId="{A2D84950-5CD7-449C-9943-137370C37DA1}">
      <dgm:prSet phldrT="[Text]" custT="1"/>
      <dgm:spPr/>
      <dgm:t>
        <a:bodyPr/>
        <a:lstStyle/>
        <a:p>
          <a:r>
            <a:rPr lang="hr-HR" sz="1600" b="1" dirty="0" smtClean="0"/>
            <a:t>Lokacija i prostor u kojemu se Škola nalazi</a:t>
          </a:r>
          <a:endParaRPr lang="hr-HR" sz="1600" b="1" dirty="0"/>
        </a:p>
      </dgm:t>
    </dgm:pt>
    <dgm:pt modelId="{4D5FC19B-1F7F-4D32-9319-AEAF6B73E6EB}" type="parTrans" cxnId="{50F3F45E-6D67-4B43-B547-0D101CAFFC5F}">
      <dgm:prSet/>
      <dgm:spPr/>
      <dgm:t>
        <a:bodyPr/>
        <a:lstStyle/>
        <a:p>
          <a:endParaRPr lang="hr-HR"/>
        </a:p>
      </dgm:t>
    </dgm:pt>
    <dgm:pt modelId="{15FD1C67-08F3-4176-B698-D237DC4DFCD8}" type="sibTrans" cxnId="{50F3F45E-6D67-4B43-B547-0D101CAFFC5F}">
      <dgm:prSet/>
      <dgm:spPr/>
      <dgm:t>
        <a:bodyPr/>
        <a:lstStyle/>
        <a:p>
          <a:endParaRPr lang="hr-HR"/>
        </a:p>
      </dgm:t>
    </dgm:pt>
    <dgm:pt modelId="{057EE4C0-2B00-4C4D-B6B2-D345AD3D1DDF}">
      <dgm:prSet phldrT="[Text]" custT="1"/>
      <dgm:spPr/>
      <dgm:t>
        <a:bodyPr/>
        <a:lstStyle/>
        <a:p>
          <a:r>
            <a:rPr lang="hr-HR" sz="1600" b="1" dirty="0" smtClean="0"/>
            <a:t>Broj upisanih učenika i raširenost prostora iz kojih dolaze</a:t>
          </a:r>
          <a:endParaRPr lang="hr-HR" sz="1600" b="1" dirty="0"/>
        </a:p>
      </dgm:t>
    </dgm:pt>
    <dgm:pt modelId="{F6A7E802-B6CC-4F22-A6BB-F2AA6D7B88C5}" type="parTrans" cxnId="{A1594332-DDD8-484A-AA55-EB18C9F972E2}">
      <dgm:prSet/>
      <dgm:spPr/>
      <dgm:t>
        <a:bodyPr/>
        <a:lstStyle/>
        <a:p>
          <a:endParaRPr lang="hr-HR"/>
        </a:p>
      </dgm:t>
    </dgm:pt>
    <dgm:pt modelId="{BF2FEFD5-9376-4FF5-81BA-DE0719B38EDC}" type="sibTrans" cxnId="{A1594332-DDD8-484A-AA55-EB18C9F972E2}">
      <dgm:prSet/>
      <dgm:spPr/>
      <dgm:t>
        <a:bodyPr/>
        <a:lstStyle/>
        <a:p>
          <a:endParaRPr lang="hr-HR"/>
        </a:p>
      </dgm:t>
    </dgm:pt>
    <dgm:pt modelId="{28BA7A3E-2B5D-47DB-9C30-CADD17D1A316}">
      <dgm:prSet phldrT="[Text]"/>
      <dgm:spPr/>
      <dgm:t>
        <a:bodyPr/>
        <a:lstStyle/>
        <a:p>
          <a:r>
            <a:rPr lang="hr-HR" b="1" dirty="0" smtClean="0"/>
            <a:t>Nastavnički kadar spreman na usavršavanje i sudjelovanje u međunarodnim projektima</a:t>
          </a:r>
          <a:endParaRPr lang="hr-HR" b="1" dirty="0"/>
        </a:p>
      </dgm:t>
    </dgm:pt>
    <dgm:pt modelId="{74F29A14-E2AA-4A69-986B-EAB4B1B316D0}" type="parTrans" cxnId="{BCA6FA18-0CB5-4FF4-83B7-6A3242A07BE9}">
      <dgm:prSet/>
      <dgm:spPr/>
      <dgm:t>
        <a:bodyPr/>
        <a:lstStyle/>
        <a:p>
          <a:endParaRPr lang="hr-HR"/>
        </a:p>
      </dgm:t>
    </dgm:pt>
    <dgm:pt modelId="{226852E8-A217-4333-BE39-0ECB3AAE3A9C}" type="sibTrans" cxnId="{BCA6FA18-0CB5-4FF4-83B7-6A3242A07BE9}">
      <dgm:prSet/>
      <dgm:spPr/>
      <dgm:t>
        <a:bodyPr/>
        <a:lstStyle/>
        <a:p>
          <a:endParaRPr lang="hr-HR"/>
        </a:p>
      </dgm:t>
    </dgm:pt>
    <dgm:pt modelId="{B4796A60-E8AF-4BC9-9E14-A0ECB56CEB72}">
      <dgm:prSet phldrT="[Text]" custT="1"/>
      <dgm:spPr/>
      <dgm:t>
        <a:bodyPr/>
        <a:lstStyle/>
        <a:p>
          <a:r>
            <a:rPr lang="hr-HR" sz="1600" b="1" dirty="0" smtClean="0"/>
            <a:t>Jedina ustanova srednjeg strukovnog obrazovanja isključivo u sektoru turizam i ugostiteljstvo u Županiji</a:t>
          </a:r>
          <a:endParaRPr lang="hr-HR" sz="1600" b="1" dirty="0"/>
        </a:p>
      </dgm:t>
    </dgm:pt>
    <dgm:pt modelId="{0472AE07-C306-4724-AD01-250AA1F95BF7}" type="parTrans" cxnId="{F4AC2328-297D-4D66-8668-7F95C7FB0A71}">
      <dgm:prSet/>
      <dgm:spPr/>
      <dgm:t>
        <a:bodyPr/>
        <a:lstStyle/>
        <a:p>
          <a:endParaRPr lang="hr-HR"/>
        </a:p>
      </dgm:t>
    </dgm:pt>
    <dgm:pt modelId="{D957A7AC-EAA7-4390-8A77-8A904633250F}" type="sibTrans" cxnId="{F4AC2328-297D-4D66-8668-7F95C7FB0A71}">
      <dgm:prSet/>
      <dgm:spPr/>
      <dgm:t>
        <a:bodyPr/>
        <a:lstStyle/>
        <a:p>
          <a:endParaRPr lang="hr-HR"/>
        </a:p>
      </dgm:t>
    </dgm:pt>
    <dgm:pt modelId="{113B3579-7D0B-40A1-A3A5-62B24B0704AA}">
      <dgm:prSet phldrT="[Text]" custT="1"/>
      <dgm:spPr/>
      <dgm:t>
        <a:bodyPr/>
        <a:lstStyle/>
        <a:p>
          <a:r>
            <a:rPr lang="hr-HR" sz="1600" b="1" dirty="0" smtClean="0"/>
            <a:t>Važnost grada kao turističke destinacije i očekivana potpora lokalne zajednice i realnog sektora</a:t>
          </a:r>
          <a:endParaRPr lang="hr-HR" sz="1600" b="1" dirty="0"/>
        </a:p>
      </dgm:t>
    </dgm:pt>
    <dgm:pt modelId="{3B7713A5-3C00-44A9-A4B5-C7020C89B2B5}" type="parTrans" cxnId="{68BD7F45-29D2-4128-BBC2-3AE1A7C6D0AC}">
      <dgm:prSet/>
      <dgm:spPr/>
      <dgm:t>
        <a:bodyPr/>
        <a:lstStyle/>
        <a:p>
          <a:endParaRPr lang="hr-HR"/>
        </a:p>
      </dgm:t>
    </dgm:pt>
    <dgm:pt modelId="{BB9FA452-4B3F-458E-8348-7F90967E2036}" type="sibTrans" cxnId="{68BD7F45-29D2-4128-BBC2-3AE1A7C6D0AC}">
      <dgm:prSet/>
      <dgm:spPr/>
      <dgm:t>
        <a:bodyPr/>
        <a:lstStyle/>
        <a:p>
          <a:endParaRPr lang="hr-HR"/>
        </a:p>
      </dgm:t>
    </dgm:pt>
    <dgm:pt modelId="{0292C5D0-C588-4304-B6CE-D9829C61D382}" type="pres">
      <dgm:prSet presAssocID="{CC8918A1-F72A-464F-BE77-F9EBDFC0F4CA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hr-HR"/>
        </a:p>
      </dgm:t>
    </dgm:pt>
    <dgm:pt modelId="{823DF08A-921A-48F3-A12E-1C09EC797C14}" type="pres">
      <dgm:prSet presAssocID="{323A2126-5E0B-48EE-824F-D5D2BBBDE12D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hr-HR"/>
        </a:p>
      </dgm:t>
    </dgm:pt>
    <dgm:pt modelId="{34F05C69-DC8D-48F6-8D8C-9FE08E837FBC}" type="pres">
      <dgm:prSet presAssocID="{E58D41BA-2D37-4DC7-AB86-3D8DC6A64B09}" presName="Accent1" presStyleCnt="0"/>
      <dgm:spPr/>
    </dgm:pt>
    <dgm:pt modelId="{5684BA5F-46E0-4197-9E93-593299B752DA}" type="pres">
      <dgm:prSet presAssocID="{E58D41BA-2D37-4DC7-AB86-3D8DC6A64B09}" presName="Accent" presStyleLbl="bgShp" presStyleIdx="0" presStyleCnt="6"/>
      <dgm:spPr/>
    </dgm:pt>
    <dgm:pt modelId="{D9BB318B-59A0-4FBF-9D26-B176C8CF2422}" type="pres">
      <dgm:prSet presAssocID="{E58D41BA-2D37-4DC7-AB86-3D8DC6A64B09}" presName="Child1" presStyleLbl="node1" presStyleIdx="0" presStyleCnt="6" custScaleX="122415" custScaleY="10565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AF4F95A-7685-4E5F-94DD-C351F78B3490}" type="pres">
      <dgm:prSet presAssocID="{A2D84950-5CD7-449C-9943-137370C37DA1}" presName="Accent2" presStyleCnt="0"/>
      <dgm:spPr/>
    </dgm:pt>
    <dgm:pt modelId="{8BC95758-D51B-46C1-AFB1-9509C705FA06}" type="pres">
      <dgm:prSet presAssocID="{A2D84950-5CD7-449C-9943-137370C37DA1}" presName="Accent" presStyleLbl="bgShp" presStyleIdx="1" presStyleCnt="6"/>
      <dgm:spPr/>
    </dgm:pt>
    <dgm:pt modelId="{F2A2DD31-D64E-437F-A33C-79CF65722BB6}" type="pres">
      <dgm:prSet presAssocID="{A2D84950-5CD7-449C-9943-137370C37DA1}" presName="Child2" presStyleLbl="node1" presStyleIdx="1" presStyleCnt="6" custScaleX="122449" custScaleY="121804" custLinFactNeighborX="42281" custLinFactNeighborY="-200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8E157D4-9D96-4408-A47C-C7B89B74392B}" type="pres">
      <dgm:prSet presAssocID="{057EE4C0-2B00-4C4D-B6B2-D345AD3D1DDF}" presName="Accent3" presStyleCnt="0"/>
      <dgm:spPr/>
    </dgm:pt>
    <dgm:pt modelId="{AFF28916-0F4B-48EB-9BB0-6D5BAFC17144}" type="pres">
      <dgm:prSet presAssocID="{057EE4C0-2B00-4C4D-B6B2-D345AD3D1DDF}" presName="Accent" presStyleLbl="bgShp" presStyleIdx="2" presStyleCnt="6"/>
      <dgm:spPr/>
    </dgm:pt>
    <dgm:pt modelId="{E83E91C5-1E71-4AD7-838C-BC1329AE83EF}" type="pres">
      <dgm:prSet presAssocID="{057EE4C0-2B00-4C4D-B6B2-D345AD3D1DDF}" presName="Child3" presStyleLbl="node1" presStyleIdx="2" presStyleCnt="6" custScaleX="124124" custScaleY="115314" custLinFactNeighborX="40753" custLinFactNeighborY="412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CE87572-DF19-4959-8E13-8E9C30E8063D}" type="pres">
      <dgm:prSet presAssocID="{28BA7A3E-2B5D-47DB-9C30-CADD17D1A316}" presName="Accent4" presStyleCnt="0"/>
      <dgm:spPr/>
    </dgm:pt>
    <dgm:pt modelId="{CA49AF49-07FB-432B-A75C-8774B6D1F2C0}" type="pres">
      <dgm:prSet presAssocID="{28BA7A3E-2B5D-47DB-9C30-CADD17D1A316}" presName="Accent" presStyleLbl="bgShp" presStyleIdx="3" presStyleCnt="6"/>
      <dgm:spPr/>
    </dgm:pt>
    <dgm:pt modelId="{41B72611-8329-4BB3-9235-80BFC7693C38}" type="pres">
      <dgm:prSet presAssocID="{28BA7A3E-2B5D-47DB-9C30-CADD17D1A316}" presName="Child4" presStyleLbl="node1" presStyleIdx="3" presStyleCnt="6" custScaleX="115826" custScaleY="10675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117F212-B581-49B4-8E7C-4FA121B64A5E}" type="pres">
      <dgm:prSet presAssocID="{B4796A60-E8AF-4BC9-9E14-A0ECB56CEB72}" presName="Accent5" presStyleCnt="0"/>
      <dgm:spPr/>
    </dgm:pt>
    <dgm:pt modelId="{5BCB4503-6923-4FD1-A249-0FF82CDFD72B}" type="pres">
      <dgm:prSet presAssocID="{B4796A60-E8AF-4BC9-9E14-A0ECB56CEB72}" presName="Accent" presStyleLbl="bgShp" presStyleIdx="4" presStyleCnt="6"/>
      <dgm:spPr/>
    </dgm:pt>
    <dgm:pt modelId="{97CACA9C-61F6-456E-A8C6-DECD1281C0AC}" type="pres">
      <dgm:prSet presAssocID="{B4796A60-E8AF-4BC9-9E14-A0ECB56CEB72}" presName="Child5" presStyleLbl="node1" presStyleIdx="4" presStyleCnt="6" custScaleX="126623" custScaleY="114979" custLinFactNeighborX="-41262" custLinFactNeighborY="1118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D285ACD-8E2B-419B-978D-80D7679628A1}" type="pres">
      <dgm:prSet presAssocID="{113B3579-7D0B-40A1-A3A5-62B24B0704AA}" presName="Accent6" presStyleCnt="0"/>
      <dgm:spPr/>
    </dgm:pt>
    <dgm:pt modelId="{4CD430E3-A100-41DD-8E12-7123A29F4679}" type="pres">
      <dgm:prSet presAssocID="{113B3579-7D0B-40A1-A3A5-62B24B0704AA}" presName="Accent" presStyleLbl="bgShp" presStyleIdx="5" presStyleCnt="6" custLinFactNeighborX="-29874" custLinFactNeighborY="-33387"/>
      <dgm:spPr/>
    </dgm:pt>
    <dgm:pt modelId="{23F75209-C8B6-4DED-83FF-87655E9C99AB}" type="pres">
      <dgm:prSet presAssocID="{113B3579-7D0B-40A1-A3A5-62B24B0704AA}" presName="Child6" presStyleLbl="node1" presStyleIdx="5" presStyleCnt="6" custScaleX="111619" custScaleY="98301" custLinFactNeighborX="-48904" custLinFactNeighborY="-153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67372DE6-BE54-4807-ABEE-80CB0988B274}" type="presOf" srcId="{E58D41BA-2D37-4DC7-AB86-3D8DC6A64B09}" destId="{D9BB318B-59A0-4FBF-9D26-B176C8CF2422}" srcOrd="0" destOrd="0" presId="urn:microsoft.com/office/officeart/2011/layout/HexagonRadial"/>
    <dgm:cxn modelId="{A1594332-DDD8-484A-AA55-EB18C9F972E2}" srcId="{323A2126-5E0B-48EE-824F-D5D2BBBDE12D}" destId="{057EE4C0-2B00-4C4D-B6B2-D345AD3D1DDF}" srcOrd="2" destOrd="0" parTransId="{F6A7E802-B6CC-4F22-A6BB-F2AA6D7B88C5}" sibTransId="{BF2FEFD5-9376-4FF5-81BA-DE0719B38EDC}"/>
    <dgm:cxn modelId="{D422802E-7992-4B56-A3F5-570C1FBB2968}" type="presOf" srcId="{CC8918A1-F72A-464F-BE77-F9EBDFC0F4CA}" destId="{0292C5D0-C588-4304-B6CE-D9829C61D382}" srcOrd="0" destOrd="0" presId="urn:microsoft.com/office/officeart/2011/layout/HexagonRadial"/>
    <dgm:cxn modelId="{68BD7F45-29D2-4128-BBC2-3AE1A7C6D0AC}" srcId="{323A2126-5E0B-48EE-824F-D5D2BBBDE12D}" destId="{113B3579-7D0B-40A1-A3A5-62B24B0704AA}" srcOrd="5" destOrd="0" parTransId="{3B7713A5-3C00-44A9-A4B5-C7020C89B2B5}" sibTransId="{BB9FA452-4B3F-458E-8348-7F90967E2036}"/>
    <dgm:cxn modelId="{B27F25F7-28E2-476C-8AC0-E6F0FBFF65C5}" type="presOf" srcId="{28BA7A3E-2B5D-47DB-9C30-CADD17D1A316}" destId="{41B72611-8329-4BB3-9235-80BFC7693C38}" srcOrd="0" destOrd="0" presId="urn:microsoft.com/office/officeart/2011/layout/HexagonRadial"/>
    <dgm:cxn modelId="{E813C736-CC41-4100-A53C-9EA66B8A8C8F}" type="presOf" srcId="{B4796A60-E8AF-4BC9-9E14-A0ECB56CEB72}" destId="{97CACA9C-61F6-456E-A8C6-DECD1281C0AC}" srcOrd="0" destOrd="0" presId="urn:microsoft.com/office/officeart/2011/layout/HexagonRadial"/>
    <dgm:cxn modelId="{150581B0-B060-4653-AE9E-017AD6B5FB3A}" type="presOf" srcId="{323A2126-5E0B-48EE-824F-D5D2BBBDE12D}" destId="{823DF08A-921A-48F3-A12E-1C09EC797C14}" srcOrd="0" destOrd="0" presId="urn:microsoft.com/office/officeart/2011/layout/HexagonRadial"/>
    <dgm:cxn modelId="{4BE4EDC2-7EBE-4C9F-A30A-48DE3BFE5083}" srcId="{CC8918A1-F72A-464F-BE77-F9EBDFC0F4CA}" destId="{323A2126-5E0B-48EE-824F-D5D2BBBDE12D}" srcOrd="0" destOrd="0" parTransId="{A132932D-AF5C-4A10-9FF2-5E6E9977411D}" sibTransId="{643E5AFF-3440-44D4-99C5-E3C6A00A2C0B}"/>
    <dgm:cxn modelId="{50F3F45E-6D67-4B43-B547-0D101CAFFC5F}" srcId="{323A2126-5E0B-48EE-824F-D5D2BBBDE12D}" destId="{A2D84950-5CD7-449C-9943-137370C37DA1}" srcOrd="1" destOrd="0" parTransId="{4D5FC19B-1F7F-4D32-9319-AEAF6B73E6EB}" sibTransId="{15FD1C67-08F3-4176-B698-D237DC4DFCD8}"/>
    <dgm:cxn modelId="{F4AC2328-297D-4D66-8668-7F95C7FB0A71}" srcId="{323A2126-5E0B-48EE-824F-D5D2BBBDE12D}" destId="{B4796A60-E8AF-4BC9-9E14-A0ECB56CEB72}" srcOrd="4" destOrd="0" parTransId="{0472AE07-C306-4724-AD01-250AA1F95BF7}" sibTransId="{D957A7AC-EAA7-4390-8A77-8A904633250F}"/>
    <dgm:cxn modelId="{19E2441F-3E85-4AE5-93FF-48294B4F5EF4}" srcId="{323A2126-5E0B-48EE-824F-D5D2BBBDE12D}" destId="{E58D41BA-2D37-4DC7-AB86-3D8DC6A64B09}" srcOrd="0" destOrd="0" parTransId="{BACC331D-D5A7-4BA9-B2F7-AA976A143B9A}" sibTransId="{4371FDE7-C54E-471E-B462-A4F234791FC6}"/>
    <dgm:cxn modelId="{DF43FDF2-5128-491D-BC13-B81B2656C32E}" type="presOf" srcId="{A2D84950-5CD7-449C-9943-137370C37DA1}" destId="{F2A2DD31-D64E-437F-A33C-79CF65722BB6}" srcOrd="0" destOrd="0" presId="urn:microsoft.com/office/officeart/2011/layout/HexagonRadial"/>
    <dgm:cxn modelId="{BCA6FA18-0CB5-4FF4-83B7-6A3242A07BE9}" srcId="{323A2126-5E0B-48EE-824F-D5D2BBBDE12D}" destId="{28BA7A3E-2B5D-47DB-9C30-CADD17D1A316}" srcOrd="3" destOrd="0" parTransId="{74F29A14-E2AA-4A69-986B-EAB4B1B316D0}" sibTransId="{226852E8-A217-4333-BE39-0ECB3AAE3A9C}"/>
    <dgm:cxn modelId="{EEBA5ABA-795E-4D08-9005-B99F23A94185}" type="presOf" srcId="{113B3579-7D0B-40A1-A3A5-62B24B0704AA}" destId="{23F75209-C8B6-4DED-83FF-87655E9C99AB}" srcOrd="0" destOrd="0" presId="urn:microsoft.com/office/officeart/2011/layout/HexagonRadial"/>
    <dgm:cxn modelId="{534FC753-3482-4B6A-82B7-CE7477349773}" type="presOf" srcId="{057EE4C0-2B00-4C4D-B6B2-D345AD3D1DDF}" destId="{E83E91C5-1E71-4AD7-838C-BC1329AE83EF}" srcOrd="0" destOrd="0" presId="urn:microsoft.com/office/officeart/2011/layout/HexagonRadial"/>
    <dgm:cxn modelId="{726A9D41-A470-49B2-A3D6-2D877FD3A6BC}" type="presParOf" srcId="{0292C5D0-C588-4304-B6CE-D9829C61D382}" destId="{823DF08A-921A-48F3-A12E-1C09EC797C14}" srcOrd="0" destOrd="0" presId="urn:microsoft.com/office/officeart/2011/layout/HexagonRadial"/>
    <dgm:cxn modelId="{10DECC06-0F3F-4490-B36F-BFB48B55ACA1}" type="presParOf" srcId="{0292C5D0-C588-4304-B6CE-D9829C61D382}" destId="{34F05C69-DC8D-48F6-8D8C-9FE08E837FBC}" srcOrd="1" destOrd="0" presId="urn:microsoft.com/office/officeart/2011/layout/HexagonRadial"/>
    <dgm:cxn modelId="{DCFE6EDE-DA67-44D9-AEE6-D26ECF44CB88}" type="presParOf" srcId="{34F05C69-DC8D-48F6-8D8C-9FE08E837FBC}" destId="{5684BA5F-46E0-4197-9E93-593299B752DA}" srcOrd="0" destOrd="0" presId="urn:microsoft.com/office/officeart/2011/layout/HexagonRadial"/>
    <dgm:cxn modelId="{32FC3F74-694D-42FA-90D7-16EECE586D31}" type="presParOf" srcId="{0292C5D0-C588-4304-B6CE-D9829C61D382}" destId="{D9BB318B-59A0-4FBF-9D26-B176C8CF2422}" srcOrd="2" destOrd="0" presId="urn:microsoft.com/office/officeart/2011/layout/HexagonRadial"/>
    <dgm:cxn modelId="{94E856C2-62FA-4738-A4CD-BE7BB9D0BDF4}" type="presParOf" srcId="{0292C5D0-C588-4304-B6CE-D9829C61D382}" destId="{9AF4F95A-7685-4E5F-94DD-C351F78B3490}" srcOrd="3" destOrd="0" presId="urn:microsoft.com/office/officeart/2011/layout/HexagonRadial"/>
    <dgm:cxn modelId="{8CDC80FA-FA9F-4273-829E-AA8C1061492B}" type="presParOf" srcId="{9AF4F95A-7685-4E5F-94DD-C351F78B3490}" destId="{8BC95758-D51B-46C1-AFB1-9509C705FA06}" srcOrd="0" destOrd="0" presId="urn:microsoft.com/office/officeart/2011/layout/HexagonRadial"/>
    <dgm:cxn modelId="{6696D6D2-6A3A-4D78-87D3-F490261D655D}" type="presParOf" srcId="{0292C5D0-C588-4304-B6CE-D9829C61D382}" destId="{F2A2DD31-D64E-437F-A33C-79CF65722BB6}" srcOrd="4" destOrd="0" presId="urn:microsoft.com/office/officeart/2011/layout/HexagonRadial"/>
    <dgm:cxn modelId="{11E51DEC-8FF9-4A26-B4CC-7A198CD7AC5A}" type="presParOf" srcId="{0292C5D0-C588-4304-B6CE-D9829C61D382}" destId="{48E157D4-9D96-4408-A47C-C7B89B74392B}" srcOrd="5" destOrd="0" presId="urn:microsoft.com/office/officeart/2011/layout/HexagonRadial"/>
    <dgm:cxn modelId="{5525C1C8-A30E-4298-9E75-E8EE09FEE055}" type="presParOf" srcId="{48E157D4-9D96-4408-A47C-C7B89B74392B}" destId="{AFF28916-0F4B-48EB-9BB0-6D5BAFC17144}" srcOrd="0" destOrd="0" presId="urn:microsoft.com/office/officeart/2011/layout/HexagonRadial"/>
    <dgm:cxn modelId="{17777AE4-B1E4-4A07-AE44-A108C320A4B6}" type="presParOf" srcId="{0292C5D0-C588-4304-B6CE-D9829C61D382}" destId="{E83E91C5-1E71-4AD7-838C-BC1329AE83EF}" srcOrd="6" destOrd="0" presId="urn:microsoft.com/office/officeart/2011/layout/HexagonRadial"/>
    <dgm:cxn modelId="{F47D7D62-1610-4BC6-8F2D-44B374EED380}" type="presParOf" srcId="{0292C5D0-C588-4304-B6CE-D9829C61D382}" destId="{5CE87572-DF19-4959-8E13-8E9C30E8063D}" srcOrd="7" destOrd="0" presId="urn:microsoft.com/office/officeart/2011/layout/HexagonRadial"/>
    <dgm:cxn modelId="{FE7288AD-FFCE-469C-B4C1-3BF5F26A034E}" type="presParOf" srcId="{5CE87572-DF19-4959-8E13-8E9C30E8063D}" destId="{CA49AF49-07FB-432B-A75C-8774B6D1F2C0}" srcOrd="0" destOrd="0" presId="urn:microsoft.com/office/officeart/2011/layout/HexagonRadial"/>
    <dgm:cxn modelId="{DBE0C32B-5300-457C-A2A8-83E36497B14F}" type="presParOf" srcId="{0292C5D0-C588-4304-B6CE-D9829C61D382}" destId="{41B72611-8329-4BB3-9235-80BFC7693C38}" srcOrd="8" destOrd="0" presId="urn:microsoft.com/office/officeart/2011/layout/HexagonRadial"/>
    <dgm:cxn modelId="{441F4960-F17B-4C8C-915D-8BAD7618DDD4}" type="presParOf" srcId="{0292C5D0-C588-4304-B6CE-D9829C61D382}" destId="{E117F212-B581-49B4-8E7C-4FA121B64A5E}" srcOrd="9" destOrd="0" presId="urn:microsoft.com/office/officeart/2011/layout/HexagonRadial"/>
    <dgm:cxn modelId="{D86C0AD7-AEBC-4218-8D51-D5D57FE454A3}" type="presParOf" srcId="{E117F212-B581-49B4-8E7C-4FA121B64A5E}" destId="{5BCB4503-6923-4FD1-A249-0FF82CDFD72B}" srcOrd="0" destOrd="0" presId="urn:microsoft.com/office/officeart/2011/layout/HexagonRadial"/>
    <dgm:cxn modelId="{E55B2892-FAB9-4164-B45D-B01AA3129B33}" type="presParOf" srcId="{0292C5D0-C588-4304-B6CE-D9829C61D382}" destId="{97CACA9C-61F6-456E-A8C6-DECD1281C0AC}" srcOrd="10" destOrd="0" presId="urn:microsoft.com/office/officeart/2011/layout/HexagonRadial"/>
    <dgm:cxn modelId="{F2F1BC87-0A17-4394-991D-F62B13DFD0D2}" type="presParOf" srcId="{0292C5D0-C588-4304-B6CE-D9829C61D382}" destId="{3D285ACD-8E2B-419B-978D-80D7679628A1}" srcOrd="11" destOrd="0" presId="urn:microsoft.com/office/officeart/2011/layout/HexagonRadial"/>
    <dgm:cxn modelId="{CA9EF456-21B1-45B0-A99C-4C8FB20AE801}" type="presParOf" srcId="{3D285ACD-8E2B-419B-978D-80D7679628A1}" destId="{4CD430E3-A100-41DD-8E12-7123A29F4679}" srcOrd="0" destOrd="0" presId="urn:microsoft.com/office/officeart/2011/layout/HexagonRadial"/>
    <dgm:cxn modelId="{298EA21E-AD91-45F8-A27D-40E5C60B65CC}" type="presParOf" srcId="{0292C5D0-C588-4304-B6CE-D9829C61D382}" destId="{23F75209-C8B6-4DED-83FF-87655E9C99AB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806EC3-76F2-4DE8-B71E-41966DC9D551}">
      <dsp:nvSpPr>
        <dsp:cNvPr id="0" name=""/>
        <dsp:cNvSpPr/>
      </dsp:nvSpPr>
      <dsp:spPr>
        <a:xfrm>
          <a:off x="3869711" y="1609795"/>
          <a:ext cx="3353228" cy="308852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000" kern="1200" dirty="0" smtClean="0"/>
            <a:t>Postojeći programi za zanimanja u TUŠ </a:t>
          </a:r>
          <a:r>
            <a:rPr lang="hr-HR" sz="3000" kern="1200" dirty="0" err="1" smtClean="0"/>
            <a:t>A.Štifanića</a:t>
          </a:r>
          <a:endParaRPr lang="hr-HR" sz="3000" kern="1200" dirty="0"/>
        </a:p>
      </dsp:txBody>
      <dsp:txXfrm>
        <a:off x="4360780" y="2062099"/>
        <a:ext cx="2371090" cy="2183918"/>
      </dsp:txXfrm>
    </dsp:sp>
    <dsp:sp modelId="{AB7E1C99-E5ED-47E3-8E7C-98C8BD9B9F1F}">
      <dsp:nvSpPr>
        <dsp:cNvPr id="0" name=""/>
        <dsp:cNvSpPr/>
      </dsp:nvSpPr>
      <dsp:spPr>
        <a:xfrm rot="9100419">
          <a:off x="1725066" y="4178028"/>
          <a:ext cx="2394923" cy="780712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BEAACBC-542C-47B4-AD7A-383E3FADDCA4}">
      <dsp:nvSpPr>
        <dsp:cNvPr id="0" name=""/>
        <dsp:cNvSpPr/>
      </dsp:nvSpPr>
      <dsp:spPr>
        <a:xfrm>
          <a:off x="568435" y="3998813"/>
          <a:ext cx="2600033" cy="22755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675" tIns="66675" rIns="66675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500" kern="1200" dirty="0" smtClean="0"/>
            <a:t>Turističko-hotelijerski komercijalist</a:t>
          </a:r>
          <a:endParaRPr lang="hr-HR" sz="3500" kern="1200" dirty="0"/>
        </a:p>
      </dsp:txBody>
      <dsp:txXfrm>
        <a:off x="635083" y="4065461"/>
        <a:ext cx="2466737" cy="2142220"/>
      </dsp:txXfrm>
    </dsp:sp>
    <dsp:sp modelId="{AD65443F-76D2-4DA3-BCE1-AD427963A510}">
      <dsp:nvSpPr>
        <dsp:cNvPr id="0" name=""/>
        <dsp:cNvSpPr/>
      </dsp:nvSpPr>
      <dsp:spPr>
        <a:xfrm rot="12227602">
          <a:off x="1775742" y="1593760"/>
          <a:ext cx="2234277" cy="780712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91CB51B-EF4D-4A53-AABF-C82D43CEBE2F}">
      <dsp:nvSpPr>
        <dsp:cNvPr id="0" name=""/>
        <dsp:cNvSpPr/>
      </dsp:nvSpPr>
      <dsp:spPr>
        <a:xfrm>
          <a:off x="574878" y="296395"/>
          <a:ext cx="2591627" cy="24740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675" tIns="66675" rIns="66675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500" kern="1200" dirty="0" smtClean="0"/>
            <a:t>Hoteljiersko-turistički tehničar</a:t>
          </a:r>
          <a:endParaRPr lang="hr-HR" sz="3500" kern="1200" dirty="0"/>
        </a:p>
      </dsp:txBody>
      <dsp:txXfrm>
        <a:off x="647340" y="368857"/>
        <a:ext cx="2446703" cy="2329122"/>
      </dsp:txXfrm>
    </dsp:sp>
    <dsp:sp modelId="{2159D785-D74B-4218-A0CF-5BB6AB6532A5}">
      <dsp:nvSpPr>
        <dsp:cNvPr id="0" name=""/>
        <dsp:cNvSpPr/>
      </dsp:nvSpPr>
      <dsp:spPr>
        <a:xfrm rot="19630331">
          <a:off x="6849860" y="1195886"/>
          <a:ext cx="2253294" cy="780712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9081FFF-1CD2-435A-903E-698E849E4FED}">
      <dsp:nvSpPr>
        <dsp:cNvPr id="0" name=""/>
        <dsp:cNvSpPr/>
      </dsp:nvSpPr>
      <dsp:spPr>
        <a:xfrm>
          <a:off x="7700676" y="-108909"/>
          <a:ext cx="2445113" cy="21687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675" tIns="66675" rIns="66675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500" kern="1200" dirty="0" smtClean="0"/>
            <a:t>Konobar </a:t>
          </a:r>
          <a:endParaRPr lang="hr-HR" sz="3500" kern="1200" dirty="0"/>
        </a:p>
      </dsp:txBody>
      <dsp:txXfrm>
        <a:off x="7764197" y="-45388"/>
        <a:ext cx="2318071" cy="2041715"/>
      </dsp:txXfrm>
    </dsp:sp>
    <dsp:sp modelId="{ACCA3C76-7B21-49A7-B537-50861360EFB5}">
      <dsp:nvSpPr>
        <dsp:cNvPr id="0" name=""/>
        <dsp:cNvSpPr/>
      </dsp:nvSpPr>
      <dsp:spPr>
        <a:xfrm rot="309369">
          <a:off x="7327553" y="3015246"/>
          <a:ext cx="2012823" cy="780712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F3237B-42F6-46F9-B4F2-F164D307BF28}">
      <dsp:nvSpPr>
        <dsp:cNvPr id="0" name=""/>
        <dsp:cNvSpPr/>
      </dsp:nvSpPr>
      <dsp:spPr>
        <a:xfrm>
          <a:off x="8183335" y="2505460"/>
          <a:ext cx="2305938" cy="19811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675" tIns="66675" rIns="66675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500" kern="1200" dirty="0" smtClean="0"/>
            <a:t>Kuhar </a:t>
          </a:r>
          <a:endParaRPr lang="hr-HR" sz="3500" kern="1200" dirty="0"/>
        </a:p>
      </dsp:txBody>
      <dsp:txXfrm>
        <a:off x="8241362" y="2563487"/>
        <a:ext cx="2189884" cy="1865123"/>
      </dsp:txXfrm>
    </dsp:sp>
    <dsp:sp modelId="{832DBC68-77A6-4318-A8E2-B658137D4C93}">
      <dsp:nvSpPr>
        <dsp:cNvPr id="0" name=""/>
        <dsp:cNvSpPr/>
      </dsp:nvSpPr>
      <dsp:spPr>
        <a:xfrm rot="2710180">
          <a:off x="6507351" y="4539257"/>
          <a:ext cx="1608090" cy="780712"/>
        </a:xfrm>
        <a:prstGeom prst="lef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E4A650A-ECB5-43DF-B318-C111544F47FE}">
      <dsp:nvSpPr>
        <dsp:cNvPr id="0" name=""/>
        <dsp:cNvSpPr/>
      </dsp:nvSpPr>
      <dsp:spPr>
        <a:xfrm>
          <a:off x="6745363" y="4565015"/>
          <a:ext cx="2265783" cy="18696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675" tIns="66675" rIns="66675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500" kern="1200" dirty="0" smtClean="0"/>
            <a:t>Slastičar </a:t>
          </a:r>
          <a:endParaRPr lang="hr-HR" sz="3500" kern="1200" dirty="0"/>
        </a:p>
      </dsp:txBody>
      <dsp:txXfrm>
        <a:off x="6800123" y="4619775"/>
        <a:ext cx="2156263" cy="17601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15E53D-36CE-43C6-838E-2D0DBECBEEF8}">
      <dsp:nvSpPr>
        <dsp:cNvPr id="0" name=""/>
        <dsp:cNvSpPr/>
      </dsp:nvSpPr>
      <dsp:spPr>
        <a:xfrm>
          <a:off x="1794703" y="0"/>
          <a:ext cx="5223933" cy="522393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C31A68-056C-483B-B952-7FD767BD0DA6}">
      <dsp:nvSpPr>
        <dsp:cNvPr id="0" name=""/>
        <dsp:cNvSpPr/>
      </dsp:nvSpPr>
      <dsp:spPr>
        <a:xfrm>
          <a:off x="4193099" y="491331"/>
          <a:ext cx="6283680" cy="123660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b="1" kern="1200" dirty="0" smtClean="0"/>
            <a:t>Neprilagođenost obrazovnog sustava potrebama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b="1" kern="1200" dirty="0" smtClean="0"/>
            <a:t>turističkog gospodarstva i turističkih organizacija</a:t>
          </a:r>
          <a:endParaRPr lang="hr-HR" sz="2100" b="1" kern="1200" dirty="0"/>
        </a:p>
      </dsp:txBody>
      <dsp:txXfrm>
        <a:off x="4253465" y="551697"/>
        <a:ext cx="6162948" cy="1115870"/>
      </dsp:txXfrm>
    </dsp:sp>
    <dsp:sp modelId="{5045108C-86F7-4B05-8BCD-FAE0EE75718C}">
      <dsp:nvSpPr>
        <dsp:cNvPr id="0" name=""/>
        <dsp:cNvSpPr/>
      </dsp:nvSpPr>
      <dsp:spPr>
        <a:xfrm>
          <a:off x="4159687" y="1859932"/>
          <a:ext cx="6260183" cy="123660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b="1" kern="1200" dirty="0" smtClean="0"/>
            <a:t>Potreba za suštinskim promjenama unutar sustava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b="1" kern="1200" dirty="0" smtClean="0"/>
            <a:t>formalnog obrazovanja namijenjenog turizmu</a:t>
          </a:r>
          <a:endParaRPr lang="hr-HR" sz="2100" b="1" kern="1200" dirty="0"/>
        </a:p>
      </dsp:txBody>
      <dsp:txXfrm>
        <a:off x="4220053" y="1920298"/>
        <a:ext cx="6139451" cy="1115870"/>
      </dsp:txXfrm>
    </dsp:sp>
    <dsp:sp modelId="{4CEF84DA-D7E1-46DA-BA11-8E016BB6151D}">
      <dsp:nvSpPr>
        <dsp:cNvPr id="0" name=""/>
        <dsp:cNvSpPr/>
      </dsp:nvSpPr>
      <dsp:spPr>
        <a:xfrm>
          <a:off x="4091928" y="3273689"/>
          <a:ext cx="6463407" cy="123660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b="1" kern="1200" dirty="0" smtClean="0"/>
            <a:t>Podizanje kvalitete kadrova i jačanje konkurentnosti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b="1" kern="1200" dirty="0" smtClean="0"/>
            <a:t>turističkog sektora</a:t>
          </a:r>
          <a:endParaRPr lang="hr-HR" sz="2000" b="1" kern="1200" dirty="0"/>
        </a:p>
      </dsp:txBody>
      <dsp:txXfrm>
        <a:off x="4152294" y="3334055"/>
        <a:ext cx="6342675" cy="11158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24E168-01A6-47F3-BBC5-91ABB7862003}">
      <dsp:nvSpPr>
        <dsp:cNvPr id="0" name=""/>
        <dsp:cNvSpPr/>
      </dsp:nvSpPr>
      <dsp:spPr>
        <a:xfrm rot="5400000">
          <a:off x="7077737" y="-2783635"/>
          <a:ext cx="1397000" cy="731881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400" kern="1200" dirty="0" smtClean="0"/>
            <a:t>objekt sa dostatnim prostorom za održavanje </a:t>
          </a:r>
          <a:r>
            <a:rPr lang="hr-HR" sz="1400" kern="1200" dirty="0" smtClean="0"/>
            <a:t>obrazovno edukativnih programa, kabinetima, </a:t>
          </a:r>
          <a:r>
            <a:rPr lang="pt-BR" sz="1400" kern="1200" dirty="0" smtClean="0"/>
            <a:t>multimedijskim centrom sa knjižnicom te ostalim</a:t>
          </a:r>
          <a:r>
            <a:rPr lang="hr-HR" sz="1400" kern="1200" dirty="0" smtClean="0"/>
            <a:t> </a:t>
          </a:r>
          <a:r>
            <a:rPr lang="pl-PL" sz="1400" kern="1200" dirty="0" smtClean="0"/>
            <a:t>adekvatnim </a:t>
          </a:r>
          <a:r>
            <a:rPr lang="pl-PL" sz="1400" kern="1200" dirty="0" smtClean="0"/>
            <a:t>prostorijama</a:t>
          </a:r>
          <a:endParaRPr lang="hr-H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n-NO" sz="1400" kern="1200" dirty="0" smtClean="0"/>
            <a:t> </a:t>
          </a:r>
          <a:r>
            <a:rPr lang="nn-NO" sz="1400" kern="1200" dirty="0" smtClean="0"/>
            <a:t>praktikumi za kuharstvo, slastičarstvo i posluživanje </a:t>
          </a:r>
          <a:endParaRPr lang="hr-H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400" kern="1200" dirty="0" smtClean="0"/>
            <a:t> </a:t>
          </a:r>
          <a:r>
            <a:rPr lang="it-IT" sz="1400" kern="1200" dirty="0" err="1" smtClean="0"/>
            <a:t>multifunkcionalna</a:t>
          </a:r>
          <a:r>
            <a:rPr lang="it-IT" sz="1400" kern="1200" dirty="0" smtClean="0"/>
            <a:t> </a:t>
          </a:r>
          <a:r>
            <a:rPr lang="it-IT" sz="1400" kern="1200" dirty="0" err="1" smtClean="0"/>
            <a:t>dvorana</a:t>
          </a:r>
          <a:endParaRPr lang="hr-H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400" kern="1200" dirty="0" smtClean="0"/>
            <a:t>Smještajni objekt: </a:t>
          </a:r>
          <a:r>
            <a:rPr lang="hr-HR" sz="1400" kern="1200" dirty="0" err="1" smtClean="0"/>
            <a:t>domski</a:t>
          </a:r>
          <a:r>
            <a:rPr lang="hr-HR" sz="1400" kern="1200" dirty="0" smtClean="0"/>
            <a:t> smještaj za učenike i odrasle polaznike</a:t>
          </a:r>
          <a:endParaRPr lang="hr-HR" sz="1400" kern="1200" dirty="0"/>
        </a:p>
      </dsp:txBody>
      <dsp:txXfrm rot="-5400000">
        <a:off x="4116831" y="245467"/>
        <a:ext cx="7250616" cy="1260608"/>
      </dsp:txXfrm>
    </dsp:sp>
    <dsp:sp modelId="{ED489A6A-6A37-4078-B196-6CCA884CC936}">
      <dsp:nvSpPr>
        <dsp:cNvPr id="0" name=""/>
        <dsp:cNvSpPr/>
      </dsp:nvSpPr>
      <dsp:spPr>
        <a:xfrm>
          <a:off x="0" y="2645"/>
          <a:ext cx="4116831" cy="17462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400" kern="1200" dirty="0" smtClean="0"/>
            <a:t>Infrastruktura </a:t>
          </a:r>
          <a:endParaRPr lang="hr-HR" sz="3400" kern="1200" dirty="0"/>
        </a:p>
      </dsp:txBody>
      <dsp:txXfrm>
        <a:off x="85245" y="87890"/>
        <a:ext cx="3946341" cy="1575760"/>
      </dsp:txXfrm>
    </dsp:sp>
    <dsp:sp modelId="{B2998E5A-45B0-4CED-B553-82221860D583}">
      <dsp:nvSpPr>
        <dsp:cNvPr id="0" name=""/>
        <dsp:cNvSpPr/>
      </dsp:nvSpPr>
      <dsp:spPr>
        <a:xfrm rot="5400000">
          <a:off x="6900807" y="-991625"/>
          <a:ext cx="1665112" cy="740191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400" kern="1200" dirty="0" smtClean="0"/>
            <a:t>organizacija tematskih treninga, studijskih putovanja te stručnih edukacija za strukovne nastavnike i predavače</a:t>
          </a:r>
          <a:endParaRPr lang="hr-H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400" kern="1200" dirty="0" smtClean="0"/>
            <a:t> kreiranje sustava praćenja potreba i zahtjeva tržišta rada</a:t>
          </a:r>
          <a:endParaRPr lang="hr-H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400" kern="1200" dirty="0" smtClean="0"/>
            <a:t> izrada novih nastavnih programa/kurikuluma u skladu sa </a:t>
          </a:r>
          <a:r>
            <a:rPr lang="pl-PL" sz="1400" kern="1200" dirty="0" smtClean="0"/>
            <a:t>novinama i zahtjevima realnog sektora</a:t>
          </a:r>
          <a:endParaRPr lang="hr-H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400" kern="1200" dirty="0" smtClean="0"/>
            <a:t> nabava opreme sukladno tehnološkim inovacijama i trendovima</a:t>
          </a:r>
          <a:endParaRPr lang="hr-H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400" kern="1200" dirty="0" smtClean="0"/>
            <a:t> izrada kurikuluma za usavršavanje osobnih, </a:t>
          </a:r>
          <a:r>
            <a:rPr lang="pl-PL" sz="1400" kern="1200" dirty="0" smtClean="0"/>
            <a:t>komunikacijskih, prodajnih i upravljačkih vještina za niži, </a:t>
          </a:r>
          <a:r>
            <a:rPr lang="hr-HR" sz="1400" kern="1200" dirty="0" smtClean="0"/>
            <a:t>srednji i viši menadžment te zaposlene u javnom sektoru povezanom s turizmom</a:t>
          </a:r>
          <a:endParaRPr lang="hr-HR" sz="1400" kern="1200" dirty="0"/>
        </a:p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r-HR" sz="600" kern="1200" dirty="0"/>
        </a:p>
      </dsp:txBody>
      <dsp:txXfrm rot="-5400000">
        <a:off x="4032405" y="1958061"/>
        <a:ext cx="7320633" cy="1502544"/>
      </dsp:txXfrm>
    </dsp:sp>
    <dsp:sp modelId="{336BC618-DF01-4BC8-B2F5-B28D20B3D19C}">
      <dsp:nvSpPr>
        <dsp:cNvPr id="0" name=""/>
        <dsp:cNvSpPr/>
      </dsp:nvSpPr>
      <dsp:spPr>
        <a:xfrm>
          <a:off x="0" y="1836208"/>
          <a:ext cx="4032404" cy="17462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400" kern="1200" dirty="0" smtClean="0"/>
            <a:t>Trening centar</a:t>
          </a:r>
          <a:endParaRPr lang="hr-HR" sz="3400" kern="1200" dirty="0"/>
        </a:p>
      </dsp:txBody>
      <dsp:txXfrm>
        <a:off x="85245" y="1921453"/>
        <a:ext cx="3861914" cy="1575760"/>
      </dsp:txXfrm>
    </dsp:sp>
    <dsp:sp modelId="{5AE81EAF-F200-4F9D-83C8-718A4ABBC97F}">
      <dsp:nvSpPr>
        <dsp:cNvPr id="0" name=""/>
        <dsp:cNvSpPr/>
      </dsp:nvSpPr>
      <dsp:spPr>
        <a:xfrm rot="5400000">
          <a:off x="7077737" y="883490"/>
          <a:ext cx="1397000" cy="731881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r-H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400" kern="1200" dirty="0" smtClean="0"/>
            <a:t>Posebno prilagođeni programi za osobe s </a:t>
          </a:r>
          <a:r>
            <a:rPr lang="hr-HR" sz="1400" kern="1200" dirty="0" smtClean="0"/>
            <a:t>invaliditetom –</a:t>
          </a:r>
          <a:endParaRPr lang="hr-H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400" kern="1200" dirty="0" smtClean="0"/>
            <a:t> uspostava suradnje s ASOO i strukovnim udrugama</a:t>
          </a:r>
          <a:endParaRPr lang="hr-H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400" kern="1200" dirty="0" smtClean="0"/>
            <a:t>Izdvojeni poligoni praktične nastave –</a:t>
          </a:r>
          <a:endParaRPr lang="hr-H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400" kern="1200" smtClean="0"/>
            <a:t>uspostava suradnja sa realnim sektorom</a:t>
          </a:r>
          <a:endParaRPr lang="hr-HR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r-HR" sz="1400" kern="1200" dirty="0"/>
        </a:p>
      </dsp:txBody>
      <dsp:txXfrm rot="-5400000">
        <a:off x="4116831" y="3912592"/>
        <a:ext cx="7250616" cy="1260608"/>
      </dsp:txXfrm>
    </dsp:sp>
    <dsp:sp modelId="{179B8049-6D1C-4192-8058-C4BF75F59ED8}">
      <dsp:nvSpPr>
        <dsp:cNvPr id="0" name=""/>
        <dsp:cNvSpPr/>
      </dsp:nvSpPr>
      <dsp:spPr>
        <a:xfrm>
          <a:off x="0" y="3669771"/>
          <a:ext cx="4116831" cy="17462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400" kern="1200" dirty="0" smtClean="0"/>
            <a:t>Cjeloživotno obrazovanje i osposobljavanje</a:t>
          </a:r>
          <a:endParaRPr lang="hr-HR" sz="3400" kern="1200" dirty="0"/>
        </a:p>
      </dsp:txBody>
      <dsp:txXfrm>
        <a:off x="85245" y="3755016"/>
        <a:ext cx="3946341" cy="15757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3DF08A-921A-48F3-A12E-1C09EC797C14}">
      <dsp:nvSpPr>
        <dsp:cNvPr id="0" name=""/>
        <dsp:cNvSpPr/>
      </dsp:nvSpPr>
      <dsp:spPr>
        <a:xfrm>
          <a:off x="4695552" y="2148798"/>
          <a:ext cx="2737982" cy="2368465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/>
            <a:t>Zašto regionalni centar kompetencija pri T.U.Š. A. </a:t>
          </a:r>
          <a:r>
            <a:rPr lang="hr-HR" sz="1600" b="1" kern="1200" dirty="0" err="1" smtClean="0"/>
            <a:t>Štifanića</a:t>
          </a:r>
          <a:r>
            <a:rPr lang="hr-HR" sz="1600" b="1" kern="1200" dirty="0" smtClean="0"/>
            <a:t>?</a:t>
          </a:r>
          <a:endParaRPr lang="hr-HR" sz="1600" b="1" kern="1200" dirty="0"/>
        </a:p>
      </dsp:txBody>
      <dsp:txXfrm>
        <a:off x="5149274" y="2541286"/>
        <a:ext cx="1830538" cy="1583489"/>
      </dsp:txXfrm>
    </dsp:sp>
    <dsp:sp modelId="{8BC95758-D51B-46C1-AFB1-9509C705FA06}">
      <dsp:nvSpPr>
        <dsp:cNvPr id="0" name=""/>
        <dsp:cNvSpPr/>
      </dsp:nvSpPr>
      <dsp:spPr>
        <a:xfrm>
          <a:off x="6410055" y="1015647"/>
          <a:ext cx="1033032" cy="890094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BB318B-59A0-4FBF-9D26-B176C8CF2422}">
      <dsp:nvSpPr>
        <dsp:cNvPr id="0" name=""/>
        <dsp:cNvSpPr/>
      </dsp:nvSpPr>
      <dsp:spPr>
        <a:xfrm>
          <a:off x="4696291" y="-60218"/>
          <a:ext cx="2746695" cy="205090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/>
            <a:t>Tradicija obrazovanja za ugostiteljstvo i turizam, kao i renome Škole</a:t>
          </a:r>
          <a:endParaRPr lang="hr-HR" sz="1600" b="1" kern="1200" dirty="0"/>
        </a:p>
      </dsp:txBody>
      <dsp:txXfrm>
        <a:off x="5120497" y="256528"/>
        <a:ext cx="1898283" cy="1417411"/>
      </dsp:txXfrm>
    </dsp:sp>
    <dsp:sp modelId="{AFF28916-0F4B-48EB-9BB0-6D5BAFC17144}">
      <dsp:nvSpPr>
        <dsp:cNvPr id="0" name=""/>
        <dsp:cNvSpPr/>
      </dsp:nvSpPr>
      <dsp:spPr>
        <a:xfrm>
          <a:off x="7615685" y="2679650"/>
          <a:ext cx="1033032" cy="890094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A2DD31-D64E-437F-A33C-79CF65722BB6}">
      <dsp:nvSpPr>
        <dsp:cNvPr id="0" name=""/>
        <dsp:cNvSpPr/>
      </dsp:nvSpPr>
      <dsp:spPr>
        <a:xfrm>
          <a:off x="7702378" y="588360"/>
          <a:ext cx="2747458" cy="2364354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/>
            <a:t>Lokacija i prostor u kojemu se Škola nalazi</a:t>
          </a:r>
          <a:endParaRPr lang="hr-HR" sz="1600" b="1" kern="1200" dirty="0"/>
        </a:p>
      </dsp:txBody>
      <dsp:txXfrm>
        <a:off x="8156498" y="979158"/>
        <a:ext cx="1839218" cy="1582758"/>
      </dsp:txXfrm>
    </dsp:sp>
    <dsp:sp modelId="{CA49AF49-07FB-432B-A75C-8774B6D1F2C0}">
      <dsp:nvSpPr>
        <dsp:cNvPr id="0" name=""/>
        <dsp:cNvSpPr/>
      </dsp:nvSpPr>
      <dsp:spPr>
        <a:xfrm>
          <a:off x="6778177" y="4557996"/>
          <a:ext cx="1033032" cy="890094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3E91C5-1E71-4AD7-838C-BC1329AE83EF}">
      <dsp:nvSpPr>
        <dsp:cNvPr id="0" name=""/>
        <dsp:cNvSpPr/>
      </dsp:nvSpPr>
      <dsp:spPr>
        <a:xfrm>
          <a:off x="7649302" y="3467071"/>
          <a:ext cx="2785041" cy="2238375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/>
            <a:t>Broj upisanih učenika i raširenost prostora iz kojih dolaze</a:t>
          </a:r>
          <a:endParaRPr lang="hr-HR" sz="1600" b="1" kern="1200" dirty="0"/>
        </a:p>
      </dsp:txBody>
      <dsp:txXfrm>
        <a:off x="8094557" y="3824928"/>
        <a:ext cx="1894531" cy="1522661"/>
      </dsp:txXfrm>
    </dsp:sp>
    <dsp:sp modelId="{5BCB4503-6923-4FD1-A249-0FF82CDFD72B}">
      <dsp:nvSpPr>
        <dsp:cNvPr id="0" name=""/>
        <dsp:cNvSpPr/>
      </dsp:nvSpPr>
      <dsp:spPr>
        <a:xfrm>
          <a:off x="4700647" y="4752976"/>
          <a:ext cx="1033032" cy="890094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B72611-8329-4BB3-9235-80BFC7693C38}">
      <dsp:nvSpPr>
        <dsp:cNvPr id="0" name=""/>
        <dsp:cNvSpPr/>
      </dsp:nvSpPr>
      <dsp:spPr>
        <a:xfrm>
          <a:off x="4770211" y="4665399"/>
          <a:ext cx="2598854" cy="2072197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/>
            <a:t>Nastavnički kadar spreman na usavršavanje i sudjelovanje u međunarodnim projektima</a:t>
          </a:r>
          <a:endParaRPr lang="hr-HR" sz="1600" b="1" kern="1200" dirty="0"/>
        </a:p>
      </dsp:txBody>
      <dsp:txXfrm>
        <a:off x="5184124" y="4995433"/>
        <a:ext cx="1771028" cy="1412129"/>
      </dsp:txXfrm>
    </dsp:sp>
    <dsp:sp modelId="{4CD430E3-A100-41DD-8E12-7123A29F4679}">
      <dsp:nvSpPr>
        <dsp:cNvPr id="0" name=""/>
        <dsp:cNvSpPr/>
      </dsp:nvSpPr>
      <dsp:spPr>
        <a:xfrm>
          <a:off x="3166666" y="2792465"/>
          <a:ext cx="1033032" cy="890094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CACA9C-61F6-456E-A8C6-DECD1281C0AC}">
      <dsp:nvSpPr>
        <dsp:cNvPr id="0" name=""/>
        <dsp:cNvSpPr/>
      </dsp:nvSpPr>
      <dsp:spPr>
        <a:xfrm>
          <a:off x="1655923" y="3608817"/>
          <a:ext cx="2841113" cy="223187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/>
            <a:t>Jedina ustanova srednjeg strukovnog obrazovanja isključivo u sektoru turizam i ugostiteljstvo u Županiji</a:t>
          </a:r>
          <a:endParaRPr lang="hr-HR" sz="1600" b="1" kern="1200" dirty="0"/>
        </a:p>
      </dsp:txBody>
      <dsp:txXfrm>
        <a:off x="2105231" y="3961777"/>
        <a:ext cx="1942497" cy="1525953"/>
      </dsp:txXfrm>
    </dsp:sp>
    <dsp:sp modelId="{23F75209-C8B6-4DED-83FF-87655E9C99AB}">
      <dsp:nvSpPr>
        <dsp:cNvPr id="0" name=""/>
        <dsp:cNvSpPr/>
      </dsp:nvSpPr>
      <dsp:spPr>
        <a:xfrm>
          <a:off x="1652782" y="905225"/>
          <a:ext cx="2504459" cy="1908134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/>
            <a:t>Važnost grada kao turističke destinacije i očekivana potpora lokalne zajednice i realnog sektora</a:t>
          </a:r>
          <a:endParaRPr lang="hr-HR" sz="1600" b="1" kern="1200" dirty="0"/>
        </a:p>
      </dsp:txBody>
      <dsp:txXfrm>
        <a:off x="2043205" y="1202686"/>
        <a:ext cx="1723613" cy="13132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CB2E47-6F41-409B-AD22-834AE1EFF186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80BE5A-9D85-4716-9443-9D9E66ACB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7826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D6744A-403D-42A1-BFE7-61DA46EE7C6C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E05635-4EFD-4447-A451-86C57984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602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400697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07736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23587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16439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908226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584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11274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1307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557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566269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726577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930970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Prijedlog obrazovnih programa i zanimanja za izradbu </a:t>
            </a:r>
          </a:p>
          <a:p>
            <a:r>
              <a:rPr lang="hr-HR" dirty="0" smtClean="0"/>
              <a:t>mreže škola i programa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Turističko-ugostiteljska škola</a:t>
            </a:r>
            <a:br>
              <a:rPr lang="hr-HR" dirty="0" smtClean="0"/>
            </a:br>
            <a:r>
              <a:rPr lang="hr-HR" dirty="0" smtClean="0"/>
              <a:t>Antona </a:t>
            </a:r>
            <a:r>
              <a:rPr lang="hr-HR" dirty="0" err="1" smtClean="0"/>
              <a:t>Štifanića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Poreč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9644" y="4637905"/>
            <a:ext cx="3002845" cy="1750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073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62874928"/>
              </p:ext>
            </p:extLst>
          </p:nvPr>
        </p:nvGraphicFramePr>
        <p:xfrm>
          <a:off x="1072444" y="1417638"/>
          <a:ext cx="9866488" cy="48637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9352"/>
                <a:gridCol w="1252448"/>
                <a:gridCol w="1252448"/>
                <a:gridCol w="1252448"/>
                <a:gridCol w="1252448"/>
                <a:gridCol w="1252448"/>
                <a:gridCol w="1252448"/>
                <a:gridCol w="1252448"/>
              </a:tblGrid>
              <a:tr h="414323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1" u="none" strike="noStrike" dirty="0">
                          <a:effectLst/>
                        </a:rPr>
                        <a:t> </a:t>
                      </a:r>
                      <a:endParaRPr lang="hr-HR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u="none" strike="noStrike" dirty="0">
                          <a:effectLst/>
                        </a:rPr>
                        <a:t>HTT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u="none" strike="noStrike" dirty="0">
                          <a:effectLst/>
                        </a:rPr>
                        <a:t>THK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u="none" strike="noStrike" dirty="0">
                          <a:effectLst/>
                        </a:rPr>
                        <a:t>ATT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u="none" strike="noStrike" dirty="0">
                          <a:effectLst/>
                        </a:rPr>
                        <a:t>KU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u="none" strike="noStrike" dirty="0">
                          <a:effectLst/>
                        </a:rPr>
                        <a:t>KO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u="none" strike="noStrike">
                          <a:effectLst/>
                        </a:rPr>
                        <a:t>SL</a:t>
                      </a:r>
                      <a:endParaRPr lang="hr-H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1" u="none" strike="noStrike" dirty="0">
                          <a:effectLst/>
                        </a:rPr>
                        <a:t>UKUPNO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4323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1" u="none" strike="noStrike" dirty="0">
                          <a:effectLst/>
                        </a:rPr>
                        <a:t>2004/2005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>
                          <a:effectLst/>
                        </a:rPr>
                        <a:t>135</a:t>
                      </a:r>
                      <a:endParaRPr lang="hr-H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 dirty="0">
                          <a:effectLst/>
                        </a:rPr>
                        <a:t>117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 dirty="0">
                          <a:effectLst/>
                        </a:rPr>
                        <a:t>0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 dirty="0">
                          <a:effectLst/>
                        </a:rPr>
                        <a:t>57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 dirty="0">
                          <a:effectLst/>
                        </a:rPr>
                        <a:t>45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 dirty="0">
                          <a:effectLst/>
                        </a:rPr>
                        <a:t>19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 dirty="0">
                          <a:effectLst/>
                        </a:rPr>
                        <a:t>373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53360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1" u="none" strike="noStrike" dirty="0">
                          <a:effectLst/>
                        </a:rPr>
                        <a:t>2005/2006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>
                          <a:effectLst/>
                        </a:rPr>
                        <a:t>132</a:t>
                      </a:r>
                      <a:endParaRPr lang="hr-H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>
                          <a:effectLst/>
                        </a:rPr>
                        <a:t>112</a:t>
                      </a:r>
                      <a:endParaRPr lang="hr-H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 dirty="0">
                          <a:effectLst/>
                        </a:rPr>
                        <a:t>0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 dirty="0">
                          <a:effectLst/>
                        </a:rPr>
                        <a:t>53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 dirty="0">
                          <a:effectLst/>
                        </a:rPr>
                        <a:t>35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>
                          <a:effectLst/>
                        </a:rPr>
                        <a:t>20</a:t>
                      </a:r>
                      <a:endParaRPr lang="hr-H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 dirty="0">
                          <a:effectLst/>
                        </a:rPr>
                        <a:t>352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4323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1" u="none" strike="noStrike" dirty="0">
                          <a:effectLst/>
                        </a:rPr>
                        <a:t>2006/2007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>
                          <a:effectLst/>
                        </a:rPr>
                        <a:t>135</a:t>
                      </a:r>
                      <a:endParaRPr lang="hr-H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>
                          <a:effectLst/>
                        </a:rPr>
                        <a:t>116</a:t>
                      </a:r>
                      <a:endParaRPr lang="hr-H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 dirty="0">
                          <a:effectLst/>
                        </a:rPr>
                        <a:t>0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 dirty="0">
                          <a:effectLst/>
                        </a:rPr>
                        <a:t>46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 dirty="0">
                          <a:effectLst/>
                        </a:rPr>
                        <a:t>21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 dirty="0">
                          <a:effectLst/>
                        </a:rPr>
                        <a:t>20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 dirty="0">
                          <a:effectLst/>
                        </a:rPr>
                        <a:t>338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4323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1" u="none" strike="noStrike" dirty="0">
                          <a:effectLst/>
                        </a:rPr>
                        <a:t>2007/2008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>
                          <a:effectLst/>
                        </a:rPr>
                        <a:t>127</a:t>
                      </a:r>
                      <a:endParaRPr lang="hr-H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>
                          <a:effectLst/>
                        </a:rPr>
                        <a:t>107</a:t>
                      </a:r>
                      <a:endParaRPr lang="hr-H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>
                          <a:effectLst/>
                        </a:rPr>
                        <a:t>0</a:t>
                      </a:r>
                      <a:endParaRPr lang="hr-H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 dirty="0">
                          <a:effectLst/>
                        </a:rPr>
                        <a:t>42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 dirty="0">
                          <a:effectLst/>
                        </a:rPr>
                        <a:t>10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 dirty="0">
                          <a:effectLst/>
                        </a:rPr>
                        <a:t>17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 dirty="0">
                          <a:effectLst/>
                        </a:rPr>
                        <a:t>303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4323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1" u="none" strike="noStrike" dirty="0">
                          <a:effectLst/>
                        </a:rPr>
                        <a:t>2008/2009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>
                          <a:effectLst/>
                        </a:rPr>
                        <a:t>127</a:t>
                      </a:r>
                      <a:endParaRPr lang="hr-H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>
                          <a:effectLst/>
                        </a:rPr>
                        <a:t>109</a:t>
                      </a:r>
                      <a:endParaRPr lang="hr-H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>
                          <a:effectLst/>
                        </a:rPr>
                        <a:t>0</a:t>
                      </a:r>
                      <a:endParaRPr lang="hr-H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 dirty="0">
                          <a:effectLst/>
                        </a:rPr>
                        <a:t>38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>
                          <a:effectLst/>
                        </a:rPr>
                        <a:t>9</a:t>
                      </a:r>
                      <a:endParaRPr lang="hr-H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 dirty="0">
                          <a:effectLst/>
                        </a:rPr>
                        <a:t>10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 dirty="0">
                          <a:effectLst/>
                        </a:rPr>
                        <a:t>293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4323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1" u="none" strike="noStrike" dirty="0">
                          <a:effectLst/>
                        </a:rPr>
                        <a:t>2009/2010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>
                          <a:effectLst/>
                        </a:rPr>
                        <a:t>121</a:t>
                      </a:r>
                      <a:endParaRPr lang="hr-H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>
                          <a:effectLst/>
                        </a:rPr>
                        <a:t>97</a:t>
                      </a:r>
                      <a:endParaRPr lang="hr-H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>
                          <a:effectLst/>
                        </a:rPr>
                        <a:t>7</a:t>
                      </a:r>
                      <a:endParaRPr lang="hr-H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>
                          <a:effectLst/>
                        </a:rPr>
                        <a:t>50</a:t>
                      </a:r>
                      <a:endParaRPr lang="hr-H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 dirty="0">
                          <a:effectLst/>
                        </a:rPr>
                        <a:t>18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 dirty="0">
                          <a:effectLst/>
                        </a:rPr>
                        <a:t>9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 dirty="0">
                          <a:effectLst/>
                        </a:rPr>
                        <a:t>302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81479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1" u="none" strike="noStrike" dirty="0">
                          <a:effectLst/>
                        </a:rPr>
                        <a:t>2010/2011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>
                          <a:effectLst/>
                        </a:rPr>
                        <a:t>113</a:t>
                      </a:r>
                      <a:endParaRPr lang="hr-H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>
                          <a:effectLst/>
                        </a:rPr>
                        <a:t>93</a:t>
                      </a:r>
                      <a:endParaRPr lang="hr-H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>
                          <a:effectLst/>
                        </a:rPr>
                        <a:t>7</a:t>
                      </a:r>
                      <a:endParaRPr lang="hr-H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>
                          <a:effectLst/>
                        </a:rPr>
                        <a:t>54</a:t>
                      </a:r>
                      <a:endParaRPr lang="hr-H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 dirty="0">
                          <a:effectLst/>
                        </a:rPr>
                        <a:t>25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 dirty="0">
                          <a:effectLst/>
                        </a:rPr>
                        <a:t>18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 dirty="0">
                          <a:effectLst/>
                        </a:rPr>
                        <a:t>310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4323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1" u="none" strike="noStrike" dirty="0">
                          <a:effectLst/>
                        </a:rPr>
                        <a:t>2011/2012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>
                          <a:effectLst/>
                        </a:rPr>
                        <a:t>106</a:t>
                      </a:r>
                      <a:endParaRPr lang="hr-H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>
                          <a:effectLst/>
                        </a:rPr>
                        <a:t>105</a:t>
                      </a:r>
                      <a:endParaRPr lang="hr-H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>
                          <a:effectLst/>
                        </a:rPr>
                        <a:t>7</a:t>
                      </a:r>
                      <a:endParaRPr lang="hr-H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>
                          <a:effectLst/>
                        </a:rPr>
                        <a:t>64</a:t>
                      </a:r>
                      <a:endParaRPr lang="hr-H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 dirty="0">
                          <a:effectLst/>
                        </a:rPr>
                        <a:t>39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>
                          <a:effectLst/>
                        </a:rPr>
                        <a:t>18</a:t>
                      </a:r>
                      <a:endParaRPr lang="hr-H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 dirty="0">
                          <a:effectLst/>
                        </a:rPr>
                        <a:t>339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4323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1" u="none" strike="noStrike" dirty="0">
                          <a:effectLst/>
                        </a:rPr>
                        <a:t>2012/2013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>
                          <a:effectLst/>
                        </a:rPr>
                        <a:t>105</a:t>
                      </a:r>
                      <a:endParaRPr lang="hr-H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>
                          <a:effectLst/>
                        </a:rPr>
                        <a:t>99</a:t>
                      </a:r>
                      <a:endParaRPr lang="hr-H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>
                          <a:effectLst/>
                        </a:rPr>
                        <a:t>7</a:t>
                      </a:r>
                      <a:endParaRPr lang="hr-H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>
                          <a:effectLst/>
                        </a:rPr>
                        <a:t>66</a:t>
                      </a:r>
                      <a:endParaRPr lang="hr-H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 dirty="0">
                          <a:effectLst/>
                        </a:rPr>
                        <a:t>30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 dirty="0">
                          <a:effectLst/>
                        </a:rPr>
                        <a:t>21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 dirty="0">
                          <a:effectLst/>
                        </a:rPr>
                        <a:t>328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4323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1" u="none" strike="noStrike" dirty="0">
                          <a:effectLst/>
                        </a:rPr>
                        <a:t>2013/2014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>
                          <a:effectLst/>
                        </a:rPr>
                        <a:t>100</a:t>
                      </a:r>
                      <a:endParaRPr lang="hr-H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>
                          <a:effectLst/>
                        </a:rPr>
                        <a:t>99</a:t>
                      </a:r>
                      <a:endParaRPr lang="hr-H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>
                          <a:effectLst/>
                        </a:rPr>
                        <a:t>0</a:t>
                      </a:r>
                      <a:endParaRPr lang="hr-H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>
                          <a:effectLst/>
                        </a:rPr>
                        <a:t>72</a:t>
                      </a:r>
                      <a:endParaRPr lang="hr-H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>
                          <a:effectLst/>
                        </a:rPr>
                        <a:t>40</a:t>
                      </a:r>
                      <a:endParaRPr lang="hr-HR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 dirty="0">
                          <a:effectLst/>
                        </a:rPr>
                        <a:t>18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 dirty="0">
                          <a:effectLst/>
                        </a:rPr>
                        <a:t>329</a:t>
                      </a:r>
                      <a:endParaRPr lang="hr-H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2800" dirty="0"/>
              <a:t>BROJ  UPISANIH UČENIKA PO PROGRAMIMA U TUŠ ANTONA ŠTIFANIĆA POREČ U POSLIJEDNJIH 10 GODINA</a:t>
            </a:r>
          </a:p>
        </p:txBody>
      </p:sp>
    </p:spTree>
    <p:extLst>
      <p:ext uri="{BB962C8B-B14F-4D97-AF65-F5344CB8AC3E}">
        <p14:creationId xmlns:p14="http://schemas.microsoft.com/office/powerpoint/2010/main" val="2606663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 </a:t>
            </a:r>
            <a:r>
              <a:rPr lang="hr-HR" sz="3200" dirty="0" smtClean="0"/>
              <a:t>Turističko-ugostiteljska Antona </a:t>
            </a:r>
            <a:r>
              <a:rPr lang="hr-HR" sz="3200" dirty="0" err="1" smtClean="0"/>
              <a:t>Štifanića</a:t>
            </a:r>
            <a:r>
              <a:rPr lang="hr-HR" sz="3200" dirty="0" smtClean="0"/>
              <a:t> Poreč u budućoj bi mreži škola i programa trebala zadržati sve postojeće programe s tendencijom proširenja broja programa novim eksperimentalnim programima s modularnim pristupom, kao i osposobljavanja i niže stručne spreme za dio populacije koji ispada iz sustava.</a:t>
            </a:r>
          </a:p>
          <a:p>
            <a:pPr marL="0" indent="0">
              <a:buNone/>
            </a:pPr>
            <a:r>
              <a:rPr lang="hr-HR" sz="3200" b="1" dirty="0" smtClean="0"/>
              <a:t>Važno je izgraditi horizontalno i vertikalno prohodan sustav!</a:t>
            </a:r>
            <a:endParaRPr lang="en-US" sz="32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>Prijedlog za izradbu mreže škola i programa u Istarskoj županiji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10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Broj upisanih učenika u programima</a:t>
            </a:r>
            <a:endParaRPr lang="en-US" dirty="0"/>
          </a:p>
          <a:p>
            <a:r>
              <a:rPr lang="hr-HR" dirty="0" smtClean="0"/>
              <a:t>Dio zanimanja je deficitaran, a za ostale programe vlada veliko zanimanje kod učenika i roditelja</a:t>
            </a:r>
          </a:p>
          <a:p>
            <a:r>
              <a:rPr lang="hr-HR" dirty="0" smtClean="0"/>
              <a:t>Obrazovna infrastruktura-opremljenost</a:t>
            </a:r>
          </a:p>
          <a:p>
            <a:r>
              <a:rPr lang="hr-HR" dirty="0" smtClean="0"/>
              <a:t>Dugogodišnja obrazovna tradicija</a:t>
            </a:r>
          </a:p>
          <a:p>
            <a:r>
              <a:rPr lang="hr-HR" dirty="0" smtClean="0"/>
              <a:t>U cijelosti stručno zastupljena nastava</a:t>
            </a:r>
          </a:p>
          <a:p>
            <a:r>
              <a:rPr lang="hr-HR" dirty="0" smtClean="0"/>
              <a:t>Školi gravitiraju učenici većeg dijela zapadne obale i središnje Istre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Zašto bi takva ustanova srednjeg strukovnoga obrazovanja trebala ostati u Poreču: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012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85862993"/>
              </p:ext>
            </p:extLst>
          </p:nvPr>
        </p:nvGraphicFramePr>
        <p:xfrm>
          <a:off x="598312" y="1142993"/>
          <a:ext cx="10837332" cy="5449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  <a:gridCol w="2709333"/>
              </a:tblGrid>
              <a:tr h="419209">
                <a:tc>
                  <a:txBody>
                    <a:bodyPr/>
                    <a:lstStyle/>
                    <a:p>
                      <a:r>
                        <a:rPr lang="hr-HR" sz="1400" dirty="0" smtClean="0"/>
                        <a:t>Mjesto 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Broj učenika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Mjesto 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Broj </a:t>
                      </a:r>
                      <a:r>
                        <a:rPr lang="hr-HR" dirty="0" err="1" smtClean="0"/>
                        <a:t>učenikabadern</a:t>
                      </a:r>
                      <a:endParaRPr lang="hr-HR" dirty="0"/>
                    </a:p>
                  </a:txBody>
                  <a:tcPr/>
                </a:tc>
              </a:tr>
              <a:tr h="419209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Baderna</a:t>
                      </a:r>
                      <a:r>
                        <a:rPr lang="hr-HR" dirty="0" smtClean="0"/>
                        <a:t> 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3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Pazin 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12</a:t>
                      </a:r>
                      <a:endParaRPr lang="hr-HR" dirty="0"/>
                    </a:p>
                  </a:txBody>
                  <a:tcPr/>
                </a:tc>
              </a:tr>
              <a:tr h="419209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Brtonigla</a:t>
                      </a:r>
                      <a:r>
                        <a:rPr lang="hr-HR" dirty="0" smtClean="0"/>
                        <a:t> 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Poreč 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143</a:t>
                      </a:r>
                      <a:endParaRPr lang="hr-HR" dirty="0"/>
                    </a:p>
                  </a:txBody>
                  <a:tcPr/>
                </a:tc>
              </a:tr>
              <a:tr h="419209">
                <a:tc>
                  <a:txBody>
                    <a:bodyPr/>
                    <a:lstStyle/>
                    <a:p>
                      <a:r>
                        <a:rPr lang="hr-HR" dirty="0" smtClean="0"/>
                        <a:t>Buzet 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Sveti </a:t>
                      </a:r>
                      <a:r>
                        <a:rPr lang="hr-HR" dirty="0" err="1" smtClean="0"/>
                        <a:t>Lovreč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10</a:t>
                      </a:r>
                      <a:endParaRPr lang="hr-HR" dirty="0"/>
                    </a:p>
                  </a:txBody>
                  <a:tcPr/>
                </a:tc>
              </a:tr>
              <a:tr h="419209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Cerovlje</a:t>
                      </a:r>
                      <a:r>
                        <a:rPr lang="hr-HR" dirty="0" smtClean="0"/>
                        <a:t> 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4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Tar-</a:t>
                      </a:r>
                      <a:r>
                        <a:rPr lang="hr-HR" dirty="0" err="1" smtClean="0"/>
                        <a:t>Vabriga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7</a:t>
                      </a:r>
                      <a:endParaRPr lang="hr-HR" dirty="0"/>
                    </a:p>
                  </a:txBody>
                  <a:tcPr/>
                </a:tc>
              </a:tr>
              <a:tr h="419209">
                <a:tc>
                  <a:txBody>
                    <a:bodyPr/>
                    <a:lstStyle/>
                    <a:p>
                      <a:r>
                        <a:rPr lang="hr-HR" dirty="0" smtClean="0"/>
                        <a:t>Červar Porat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8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Tinjan</a:t>
                      </a:r>
                      <a:r>
                        <a:rPr lang="hr-HR" dirty="0" smtClean="0"/>
                        <a:t> 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12</a:t>
                      </a:r>
                      <a:endParaRPr lang="hr-HR" dirty="0"/>
                    </a:p>
                  </a:txBody>
                  <a:tcPr/>
                </a:tc>
              </a:tr>
              <a:tr h="419209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Dajla</a:t>
                      </a:r>
                      <a:r>
                        <a:rPr lang="hr-HR" dirty="0" smtClean="0"/>
                        <a:t> 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Umag 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15</a:t>
                      </a:r>
                      <a:endParaRPr lang="hr-HR" dirty="0"/>
                    </a:p>
                  </a:txBody>
                  <a:tcPr/>
                </a:tc>
              </a:tr>
              <a:tr h="419209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Funtana</a:t>
                      </a:r>
                      <a:r>
                        <a:rPr lang="hr-HR" dirty="0" smtClean="0"/>
                        <a:t> 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4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Višnjan</a:t>
                      </a:r>
                      <a:r>
                        <a:rPr lang="hr-HR" dirty="0" smtClean="0"/>
                        <a:t> 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15</a:t>
                      </a:r>
                      <a:endParaRPr lang="hr-HR" dirty="0"/>
                    </a:p>
                  </a:txBody>
                  <a:tcPr/>
                </a:tc>
              </a:tr>
              <a:tr h="419209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Gračišće</a:t>
                      </a:r>
                      <a:r>
                        <a:rPr lang="hr-HR" dirty="0" smtClean="0"/>
                        <a:t> 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4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Vižinada</a:t>
                      </a:r>
                      <a:r>
                        <a:rPr lang="hr-HR" dirty="0" smtClean="0"/>
                        <a:t> 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5</a:t>
                      </a:r>
                      <a:endParaRPr lang="hr-HR" dirty="0"/>
                    </a:p>
                  </a:txBody>
                  <a:tcPr/>
                </a:tc>
              </a:tr>
              <a:tr h="419209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Karojba</a:t>
                      </a:r>
                      <a:r>
                        <a:rPr lang="hr-HR" dirty="0" smtClean="0"/>
                        <a:t> 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Vrsar</a:t>
                      </a:r>
                      <a:r>
                        <a:rPr lang="hr-HR" dirty="0" smtClean="0"/>
                        <a:t> 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21</a:t>
                      </a:r>
                      <a:endParaRPr lang="hr-HR" dirty="0"/>
                    </a:p>
                  </a:txBody>
                  <a:tcPr/>
                </a:tc>
              </a:tr>
              <a:tr h="419209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Kaštelir</a:t>
                      </a:r>
                      <a:r>
                        <a:rPr lang="hr-HR" dirty="0" smtClean="0"/>
                        <a:t>-Labinci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Nova Vas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16</a:t>
                      </a:r>
                      <a:endParaRPr lang="hr-HR" dirty="0"/>
                    </a:p>
                  </a:txBody>
                  <a:tcPr/>
                </a:tc>
              </a:tr>
              <a:tr h="419209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Kringa</a:t>
                      </a:r>
                      <a:r>
                        <a:rPr lang="hr-HR" dirty="0" smtClean="0"/>
                        <a:t> 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Novigrad 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15</a:t>
                      </a:r>
                      <a:endParaRPr lang="hr-HR" dirty="0"/>
                    </a:p>
                  </a:txBody>
                  <a:tcPr/>
                </a:tc>
              </a:tr>
              <a:tr h="419209">
                <a:tc>
                  <a:txBody>
                    <a:bodyPr/>
                    <a:lstStyle/>
                    <a:p>
                      <a:r>
                        <a:rPr lang="hr-HR" dirty="0" smtClean="0"/>
                        <a:t>Motovun 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74045" y="0"/>
            <a:ext cx="10363200" cy="1143000"/>
          </a:xfrm>
        </p:spPr>
        <p:txBody>
          <a:bodyPr>
            <a:normAutofit/>
          </a:bodyPr>
          <a:lstStyle/>
          <a:p>
            <a:r>
              <a:rPr lang="hr-HR" sz="2800" dirty="0" smtClean="0"/>
              <a:t>Struktura upisanih učenika po  gradovima i općinama 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379891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ctangle 3"/>
          <p:cNvSpPr/>
          <p:nvPr/>
        </p:nvSpPr>
        <p:spPr>
          <a:xfrm>
            <a:off x="654003" y="2967335"/>
            <a:ext cx="108840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OSNIVANJE CENTARA KOMPETENCIJA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41225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17689" y="1526822"/>
            <a:ext cx="10363200" cy="45720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hr-HR" b="1" dirty="0"/>
              <a:t>Prijedlog strategije obrazovanja, znanosti i tehnologije </a:t>
            </a:r>
            <a:r>
              <a:rPr lang="hr-HR" b="1" dirty="0" smtClean="0"/>
              <a:t>RH (</a:t>
            </a:r>
            <a:r>
              <a:rPr lang="hr-HR" b="1" dirty="0" err="1" smtClean="0"/>
              <a:t>izdvojenoza</a:t>
            </a:r>
            <a:r>
              <a:rPr lang="hr-HR" b="1" dirty="0" smtClean="0"/>
              <a:t> SO)</a:t>
            </a:r>
          </a:p>
          <a:p>
            <a:pPr marL="0" indent="0" algn="just">
              <a:buNone/>
            </a:pPr>
            <a:r>
              <a:rPr lang="hr-HR" dirty="0" smtClean="0"/>
              <a:t>– provođenje cjelovite </a:t>
            </a:r>
            <a:r>
              <a:rPr lang="hr-HR" dirty="0" err="1" smtClean="0"/>
              <a:t>kurikularne</a:t>
            </a:r>
            <a:r>
              <a:rPr lang="hr-HR" dirty="0" smtClean="0"/>
              <a:t> reforme</a:t>
            </a:r>
          </a:p>
          <a:p>
            <a:pPr marL="0" indent="0" algn="just">
              <a:buNone/>
            </a:pPr>
            <a:r>
              <a:rPr lang="hr-HR" dirty="0" smtClean="0"/>
              <a:t>– </a:t>
            </a:r>
            <a:r>
              <a:rPr lang="hr-HR" dirty="0"/>
              <a:t>podizanje kvalitete rada i društvenog ugleda učitelja</a:t>
            </a:r>
          </a:p>
          <a:p>
            <a:pPr marL="0" indent="0" algn="just">
              <a:buNone/>
            </a:pPr>
            <a:r>
              <a:rPr lang="hr-HR" dirty="0"/>
              <a:t>– osigurati optimalne uvjete rada svih odgojno-obrazovnih ustanova, osobito </a:t>
            </a:r>
            <a:r>
              <a:rPr lang="hr-HR" dirty="0" smtClean="0"/>
              <a:t>uspostava Regionalnih </a:t>
            </a:r>
            <a:r>
              <a:rPr lang="hr-HR" dirty="0"/>
              <a:t>centara kompetentnosti za strukovno obrazovanje i </a:t>
            </a:r>
            <a:r>
              <a:rPr lang="hr-HR" dirty="0" smtClean="0"/>
              <a:t>osposobljavanje</a:t>
            </a:r>
          </a:p>
          <a:p>
            <a:pPr marL="0" indent="0" algn="just">
              <a:buNone/>
            </a:pPr>
            <a:endParaRPr lang="hr-HR" dirty="0"/>
          </a:p>
          <a:p>
            <a:pPr algn="just"/>
            <a:r>
              <a:rPr lang="hr-HR" b="1" dirty="0" smtClean="0"/>
              <a:t>Konzultacijski </a:t>
            </a:r>
            <a:r>
              <a:rPr lang="hr-HR" b="1" dirty="0"/>
              <a:t>dokument „Hrvatska i fondovi EU 2014 – </a:t>
            </a:r>
            <a:r>
              <a:rPr lang="hr-HR" b="1" dirty="0" smtClean="0"/>
              <a:t>2020: Ulaganje </a:t>
            </a:r>
            <a:r>
              <a:rPr lang="hr-HR" b="1" dirty="0"/>
              <a:t>u budućnost”</a:t>
            </a:r>
          </a:p>
          <a:p>
            <a:pPr marL="0" indent="0" algn="just">
              <a:buNone/>
            </a:pPr>
            <a:r>
              <a:rPr lang="hr-HR" dirty="0"/>
              <a:t>– područja ulaganja: 9) poboljšanje kvalitete, relevantnosti i dostupnosti obrazovanja; </a:t>
            </a:r>
            <a:r>
              <a:rPr lang="hr-HR" dirty="0" smtClean="0"/>
              <a:t>6)  povećavanje </a:t>
            </a:r>
            <a:r>
              <a:rPr lang="hr-HR" dirty="0"/>
              <a:t>sudjelovanja na tržištu rada i osiguravanje potrebnih </a:t>
            </a:r>
            <a:r>
              <a:rPr lang="hr-HR" dirty="0" smtClean="0"/>
              <a:t>vještina</a:t>
            </a:r>
          </a:p>
          <a:p>
            <a:pPr marL="0" indent="0" algn="just">
              <a:buNone/>
            </a:pPr>
            <a:endParaRPr lang="hr-HR" dirty="0"/>
          </a:p>
          <a:p>
            <a:pPr algn="just"/>
            <a:r>
              <a:rPr lang="hr-HR" b="1" dirty="0" smtClean="0"/>
              <a:t>Strateški </a:t>
            </a:r>
            <a:r>
              <a:rPr lang="hr-HR" b="1" dirty="0"/>
              <a:t>okvir za europsku suradnju u obrazovanju i </a:t>
            </a:r>
            <a:r>
              <a:rPr lang="hr-HR" b="1" dirty="0" smtClean="0"/>
              <a:t>osposobljavanju (ET </a:t>
            </a:r>
            <a:r>
              <a:rPr lang="hr-HR" b="1" dirty="0"/>
              <a:t>2020) – osobito BRUGES COMMUNIQUE (vizija: </a:t>
            </a:r>
            <a:r>
              <a:rPr lang="hr-HR" b="1" i="1" dirty="0"/>
              <a:t>privlačnije, </a:t>
            </a:r>
            <a:r>
              <a:rPr lang="hr-HR" b="1" i="1" dirty="0" smtClean="0"/>
              <a:t>relevantnije, inovativno</a:t>
            </a:r>
            <a:r>
              <a:rPr lang="hr-HR" b="1" i="1" dirty="0"/>
              <a:t>, dostupno, fleksibilno i na izgradnju karijere usmjereno strukovno obrazovanje</a:t>
            </a:r>
            <a:r>
              <a:rPr lang="hr-HR" b="1" i="1" dirty="0" smtClean="0"/>
              <a:t>) </a:t>
            </a:r>
            <a:r>
              <a:rPr lang="hr-HR" dirty="0" smtClean="0"/>
              <a:t> </a:t>
            </a:r>
            <a:r>
              <a:rPr lang="hr-HR" b="1" dirty="0"/>
              <a:t>Strategija Europa 2020</a:t>
            </a:r>
          </a:p>
          <a:p>
            <a:pPr marL="0" indent="0" algn="just">
              <a:buNone/>
            </a:pPr>
            <a:r>
              <a:rPr lang="hr-HR" dirty="0"/>
              <a:t>– TC 9: Ulaganje u obrazovanje, osposobljavanje i strukovno osposobljavanje za vještine i</a:t>
            </a:r>
          </a:p>
          <a:p>
            <a:pPr marL="0" indent="0" algn="just">
              <a:buNone/>
            </a:pPr>
            <a:r>
              <a:rPr lang="hr-HR" dirty="0"/>
              <a:t>cjeloživotno učenje</a:t>
            </a:r>
          </a:p>
          <a:p>
            <a:pPr marL="0" indent="0" algn="just">
              <a:buNone/>
            </a:pPr>
            <a:r>
              <a:rPr lang="hr-HR" dirty="0"/>
              <a:t>– TC 8: Promicanje održivog i kvalitetnog zapošljavanja i podrška mobilnosti radne snage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70844" y="173037"/>
            <a:ext cx="10363200" cy="1143000"/>
          </a:xfrm>
        </p:spPr>
        <p:txBody>
          <a:bodyPr>
            <a:normAutofit/>
          </a:bodyPr>
          <a:lstStyle/>
          <a:p>
            <a:r>
              <a:rPr lang="hr-HR" sz="2800" b="1" dirty="0"/>
              <a:t>PROGRAM JAČANJA KONKURENTNOSTI LJUDSKIH</a:t>
            </a:r>
            <a:br>
              <a:rPr lang="hr-HR" sz="2800" b="1" dirty="0"/>
            </a:br>
            <a:r>
              <a:rPr lang="pl-PL" sz="2800" b="1" dirty="0"/>
              <a:t>POTENCIJALA U TURIZMU U JAVNIM POLITIKAMA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9763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67556" y="2413338"/>
            <a:ext cx="8534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r-HR" sz="3200" b="1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KONCEPT MREŽE CENTARA KOMPETENCIJA</a:t>
            </a:r>
            <a:endParaRPr lang="hr-HR" b="1" dirty="0">
              <a:latin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98311" y="1628506"/>
            <a:ext cx="1018257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000" b="1" dirty="0">
                <a:latin typeface="Arial,Bold"/>
              </a:rPr>
              <a:t>mehanizam za poboljšanje kvalitete </a:t>
            </a:r>
            <a:r>
              <a:rPr lang="hr-HR" sz="2000" b="1" dirty="0" smtClean="0">
                <a:latin typeface="Arial" panose="020B0604020202020204" pitchFamily="34" charset="0"/>
              </a:rPr>
              <a:t>strukovnog </a:t>
            </a:r>
            <a:r>
              <a:rPr lang="hr-HR" sz="2000" b="1" dirty="0" smtClean="0">
                <a:latin typeface="Arial,Bold"/>
              </a:rPr>
              <a:t>obrazovanja </a:t>
            </a:r>
            <a:r>
              <a:rPr lang="hr-HR" sz="2000" b="1" dirty="0">
                <a:latin typeface="Arial,Bold"/>
              </a:rPr>
              <a:t>u postojećim uvjetima</a:t>
            </a:r>
          </a:p>
          <a:p>
            <a:r>
              <a:rPr lang="hr-HR" sz="2000" dirty="0">
                <a:latin typeface="Arial" panose="020B0604020202020204" pitchFamily="34" charset="0"/>
              </a:rPr>
              <a:t>• </a:t>
            </a:r>
            <a:r>
              <a:rPr lang="hr-HR" sz="2000" b="1" dirty="0">
                <a:latin typeface="Arial" panose="020B0604020202020204" pitchFamily="34" charset="0"/>
              </a:rPr>
              <a:t>sredstvo osiguranja visoko-</a:t>
            </a:r>
            <a:r>
              <a:rPr lang="hr-HR" sz="2000" b="1" dirty="0">
                <a:latin typeface="Arial,Bold"/>
              </a:rPr>
              <a:t>kvalitetnog početnog </a:t>
            </a:r>
            <a:r>
              <a:rPr lang="hr-HR" sz="2000" b="1" dirty="0" smtClean="0">
                <a:latin typeface="Arial,Bold"/>
              </a:rPr>
              <a:t>i </a:t>
            </a:r>
            <a:r>
              <a:rPr lang="hr-HR" sz="2000" b="1" dirty="0" smtClean="0">
                <a:latin typeface="Arial" panose="020B0604020202020204" pitchFamily="34" charset="0"/>
              </a:rPr>
              <a:t>kontinuiranog </a:t>
            </a:r>
            <a:r>
              <a:rPr lang="hr-HR" sz="2000" b="1" dirty="0" smtClean="0">
                <a:latin typeface="Arial" panose="020B0604020202020204" pitchFamily="34" charset="0"/>
              </a:rPr>
              <a:t>obrazovanja </a:t>
            </a:r>
            <a:r>
              <a:rPr lang="hr-HR" sz="2000" b="1" dirty="0">
                <a:latin typeface="Arial" panose="020B0604020202020204" pitchFamily="34" charset="0"/>
              </a:rPr>
              <a:t>za turizam </a:t>
            </a:r>
            <a:r>
              <a:rPr lang="hr-HR" sz="2000" b="1" dirty="0" smtClean="0">
                <a:latin typeface="Arial" panose="020B0604020202020204" pitchFamily="34" charset="0"/>
              </a:rPr>
              <a:t>i ugostiteljstvo </a:t>
            </a:r>
            <a:r>
              <a:rPr lang="hr-HR" sz="2000" b="1" dirty="0">
                <a:latin typeface="Arial" panose="020B0604020202020204" pitchFamily="34" charset="0"/>
              </a:rPr>
              <a:t>kroz</a:t>
            </a:r>
            <a:r>
              <a:rPr lang="hr-HR" sz="2000" b="1" dirty="0" smtClean="0">
                <a:latin typeface="Arial" panose="020B0604020202020204" pitchFamily="34" charset="0"/>
              </a:rPr>
              <a:t>:</a:t>
            </a:r>
          </a:p>
          <a:p>
            <a:endParaRPr lang="hr-HR" sz="2000" b="1" dirty="0">
              <a:latin typeface="Arial" panose="020B0604020202020204" pitchFamily="34" charset="0"/>
            </a:endParaRPr>
          </a:p>
          <a:p>
            <a:r>
              <a:rPr lang="hr-HR" dirty="0">
                <a:latin typeface="Arial" panose="020B0604020202020204" pitchFamily="34" charset="0"/>
              </a:rPr>
              <a:t>- </a:t>
            </a:r>
            <a:r>
              <a:rPr lang="hr-HR" sz="2000" dirty="0">
                <a:latin typeface="Arial" panose="020B0604020202020204" pitchFamily="34" charset="0"/>
              </a:rPr>
              <a:t>suvremene kurikulume i inovativne modele učenja prilagođene</a:t>
            </a:r>
          </a:p>
          <a:p>
            <a:r>
              <a:rPr lang="hr-HR" sz="2000" dirty="0">
                <a:latin typeface="Arial" panose="020B0604020202020204" pitchFamily="34" charset="0"/>
              </a:rPr>
              <a:t>potrebama tržišta rada s ravnotežom između ključnih </a:t>
            </a:r>
            <a:r>
              <a:rPr lang="hr-HR" sz="2000" dirty="0" smtClean="0">
                <a:latin typeface="Arial" panose="020B0604020202020204" pitchFamily="34" charset="0"/>
              </a:rPr>
              <a:t>i specifičnih </a:t>
            </a:r>
            <a:r>
              <a:rPr lang="hr-HR" sz="2000" dirty="0">
                <a:latin typeface="Arial" panose="020B0604020202020204" pitchFamily="34" charset="0"/>
              </a:rPr>
              <a:t>strukovnih </a:t>
            </a:r>
            <a:r>
              <a:rPr lang="hr-HR" sz="2000" dirty="0" smtClean="0">
                <a:latin typeface="Arial" panose="020B0604020202020204" pitchFamily="34" charset="0"/>
              </a:rPr>
              <a:t>kompetencija</a:t>
            </a:r>
          </a:p>
          <a:p>
            <a:endParaRPr lang="hr-HR" sz="2000" dirty="0">
              <a:latin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r>
              <a:rPr lang="nn-NO" sz="2000" dirty="0" smtClean="0">
                <a:latin typeface="Arial" panose="020B0604020202020204" pitchFamily="34" charset="0"/>
              </a:rPr>
              <a:t>izuzetno </a:t>
            </a:r>
            <a:r>
              <a:rPr lang="nn-NO" sz="2000" dirty="0">
                <a:latin typeface="Arial" panose="020B0604020202020204" pitchFamily="34" charset="0"/>
              </a:rPr>
              <a:t>kvalificirane nastavnike i </a:t>
            </a:r>
            <a:r>
              <a:rPr lang="nn-NO" sz="2000" dirty="0" smtClean="0">
                <a:latin typeface="Arial" panose="020B0604020202020204" pitchFamily="34" charset="0"/>
              </a:rPr>
              <a:t>mentore</a:t>
            </a:r>
            <a:endParaRPr lang="hr-HR" sz="2000" dirty="0" smtClean="0">
              <a:latin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endParaRPr lang="nn-NO" sz="2000" dirty="0">
              <a:latin typeface="Arial" panose="020B0604020202020204" pitchFamily="34" charset="0"/>
            </a:endParaRPr>
          </a:p>
          <a:p>
            <a:r>
              <a:rPr lang="hr-HR" sz="2000" dirty="0">
                <a:latin typeface="Arial" panose="020B0604020202020204" pitchFamily="34" charset="0"/>
              </a:rPr>
              <a:t>- kvalitetnu infrastrukturu</a:t>
            </a: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2265463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067" y="274637"/>
            <a:ext cx="11954933" cy="5584295"/>
          </a:xfrm>
        </p:spPr>
        <p:txBody>
          <a:bodyPr>
            <a:normAutofit fontScale="90000"/>
          </a:bodyPr>
          <a:lstStyle/>
          <a:p>
            <a:r>
              <a:rPr lang="hr-HR" b="1" dirty="0"/>
              <a:t>PROGRAMSKA KONCEPCIJA </a:t>
            </a:r>
            <a:r>
              <a:rPr lang="hr-HR" b="1" dirty="0" smtClean="0"/>
              <a:t>CENTARA KOMPETENCIJA</a:t>
            </a:r>
            <a:br>
              <a:rPr lang="hr-HR" b="1" dirty="0" smtClean="0"/>
            </a:br>
            <a:r>
              <a:rPr lang="hr-HR" b="1" dirty="0"/>
              <a:t/>
            </a:r>
            <a:br>
              <a:rPr lang="hr-HR" b="1" dirty="0"/>
            </a:br>
            <a:r>
              <a:rPr lang="pl-PL" b="1" dirty="0"/>
              <a:t>Program 1: Iz škole na posao</a:t>
            </a:r>
            <a:br>
              <a:rPr lang="pl-PL" b="1" dirty="0"/>
            </a:br>
            <a:r>
              <a:rPr lang="hr-HR" b="1" dirty="0"/>
              <a:t>Program 2: Praktične vještine za turizam i ugostiteljstvo</a:t>
            </a:r>
            <a:br>
              <a:rPr lang="hr-HR" b="1" dirty="0"/>
            </a:br>
            <a:r>
              <a:rPr lang="pl-PL" b="1" dirty="0"/>
              <a:t>Program 3: Izvrsni nastavnici za izvrsne kadrove</a:t>
            </a:r>
            <a:br>
              <a:rPr lang="pl-PL" b="1" dirty="0"/>
            </a:br>
            <a:r>
              <a:rPr lang="hr-HR" b="1" dirty="0"/>
              <a:t>Program 4: Kontinuirano učenje za turizam budućnosti</a:t>
            </a:r>
            <a:br>
              <a:rPr lang="hr-HR" b="1" dirty="0"/>
            </a:br>
            <a:r>
              <a:rPr lang="pt-BR" b="1" dirty="0"/>
              <a:t>Program 5: Poticanje kreativnosti, inovacija i poduzetništva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20487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 smtClean="0"/>
              <a:t>Tri  </a:t>
            </a:r>
            <a:r>
              <a:rPr lang="hr-HR" dirty="0"/>
              <a:t>do četiri u obalnom dijelu Hrvatske</a:t>
            </a:r>
          </a:p>
          <a:p>
            <a:r>
              <a:rPr lang="hr-HR" dirty="0"/>
              <a:t>– </a:t>
            </a:r>
            <a:r>
              <a:rPr lang="hr-HR" b="1" dirty="0"/>
              <a:t>Istra</a:t>
            </a:r>
            <a:r>
              <a:rPr lang="hr-HR" dirty="0"/>
              <a:t>,</a:t>
            </a:r>
          </a:p>
          <a:p>
            <a:r>
              <a:rPr lang="hr-HR" dirty="0"/>
              <a:t>– sjeverni Jadran</a:t>
            </a:r>
          </a:p>
          <a:p>
            <a:r>
              <a:rPr lang="hr-HR" dirty="0"/>
              <a:t>– srednji Jadran</a:t>
            </a:r>
          </a:p>
          <a:p>
            <a:r>
              <a:rPr lang="hr-HR" dirty="0"/>
              <a:t>– južni Jadran</a:t>
            </a:r>
          </a:p>
          <a:p>
            <a:r>
              <a:rPr lang="hr-HR" dirty="0" smtClean="0"/>
              <a:t>- </a:t>
            </a:r>
            <a:r>
              <a:rPr lang="hr-HR" dirty="0"/>
              <a:t>dva u središnjoj Hrvatskoj</a:t>
            </a:r>
          </a:p>
          <a:p>
            <a:r>
              <a:rPr lang="hr-HR" dirty="0" smtClean="0"/>
              <a:t>- </a:t>
            </a:r>
            <a:r>
              <a:rPr lang="hr-HR" dirty="0"/>
              <a:t>jedan u istočnoj Hrvatskoj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>PREDLOŽENA MREŽA </a:t>
            </a:r>
            <a:r>
              <a:rPr lang="hr-HR" b="1" dirty="0"/>
              <a:t>CENTARA KOMPETENCIJA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32429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76188955"/>
              </p:ext>
            </p:extLst>
          </p:nvPr>
        </p:nvGraphicFramePr>
        <p:xfrm>
          <a:off x="428978" y="1447799"/>
          <a:ext cx="11153422" cy="5223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Relevantnost = Opravdanost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976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956" y="844890"/>
            <a:ext cx="10679289" cy="526297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hr-HR" sz="2400" dirty="0" smtClean="0"/>
              <a:t>Strategija razvoja ljudskih resursa s Akcijskim planom donijeta je kao temeljni dokument proizašao iz </a:t>
            </a:r>
            <a:r>
              <a:rPr lang="hr-HR" sz="2400" dirty="0" smtClean="0"/>
              <a:t>zaključaka </a:t>
            </a:r>
            <a:r>
              <a:rPr lang="hr-HR" sz="2400" dirty="0" smtClean="0"/>
              <a:t>dva okrugla stola održana tijekom provedbe projekta </a:t>
            </a:r>
            <a:endParaRPr lang="hr-HR" sz="2400" dirty="0" smtClean="0"/>
          </a:p>
          <a:p>
            <a:pPr algn="ctr"/>
            <a:r>
              <a:rPr lang="hr-HR" sz="2400" b="1" dirty="0" smtClean="0"/>
              <a:t>Sutra </a:t>
            </a:r>
            <a:r>
              <a:rPr lang="hr-HR" sz="2400" b="1" dirty="0" smtClean="0"/>
              <a:t>radim-praksom do uspjeha</a:t>
            </a:r>
          </a:p>
          <a:p>
            <a:pPr algn="ctr"/>
            <a:r>
              <a:rPr lang="hr-HR" sz="2400" dirty="0" smtClean="0"/>
              <a:t>financiranog </a:t>
            </a:r>
            <a:r>
              <a:rPr lang="hr-HR" sz="2400" dirty="0"/>
              <a:t>iz programa </a:t>
            </a:r>
            <a:endParaRPr lang="hr-HR" sz="2400" dirty="0" smtClean="0"/>
          </a:p>
          <a:p>
            <a:pPr algn="ctr"/>
            <a:r>
              <a:rPr lang="hr-HR" sz="2400" b="1" dirty="0" smtClean="0"/>
              <a:t>IPA </a:t>
            </a:r>
            <a:r>
              <a:rPr lang="hr-HR" sz="2400" b="1" dirty="0"/>
              <a:t>KOMPONENTA IV – Razvoj ljudskih potencijala, </a:t>
            </a:r>
            <a:endParaRPr lang="hr-HR" sz="2400" b="1" dirty="0" smtClean="0"/>
          </a:p>
          <a:p>
            <a:pPr algn="ctr"/>
            <a:r>
              <a:rPr lang="hr-HR" sz="2400" b="1" dirty="0" smtClean="0"/>
              <a:t>GRANT SHEMA </a:t>
            </a:r>
            <a:r>
              <a:rPr lang="hr-HR" sz="2400" b="1" dirty="0"/>
              <a:t>– Modernizacija školskih kurikuluma u strukovnim školama u skladu s promjenjivim potrebama tržišta rada / </a:t>
            </a:r>
            <a:r>
              <a:rPr lang="hr-HR" sz="2400" b="1" dirty="0" smtClean="0"/>
              <a:t>gospodarstva </a:t>
            </a:r>
            <a:endParaRPr lang="hr-HR" sz="2400" b="1" dirty="0" smtClean="0"/>
          </a:p>
          <a:p>
            <a:r>
              <a:rPr lang="hr-HR" sz="2400" dirty="0" smtClean="0"/>
              <a:t>čiji </a:t>
            </a:r>
            <a:r>
              <a:rPr lang="hr-HR" sz="2400" dirty="0" smtClean="0"/>
              <a:t>je prijavitelj i vodeći partner bila </a:t>
            </a:r>
            <a:endParaRPr lang="hr-HR" sz="2400" dirty="0" smtClean="0"/>
          </a:p>
          <a:p>
            <a:pPr algn="ctr"/>
            <a:r>
              <a:rPr lang="hr-HR" sz="2400" b="1" dirty="0" smtClean="0"/>
              <a:t>Turističko-ugostiteljska škola Antona </a:t>
            </a:r>
            <a:r>
              <a:rPr lang="hr-HR" sz="2400" b="1" dirty="0" err="1" smtClean="0"/>
              <a:t>Štifanića</a:t>
            </a:r>
            <a:r>
              <a:rPr lang="hr-HR" sz="2400" b="1" dirty="0" smtClean="0"/>
              <a:t> Poreč</a:t>
            </a:r>
            <a:r>
              <a:rPr lang="hr-HR" sz="2400" dirty="0" smtClean="0"/>
              <a:t>.</a:t>
            </a:r>
          </a:p>
          <a:p>
            <a:pPr algn="ctr"/>
            <a:endParaRPr lang="hr-HR" sz="2400" dirty="0" smtClean="0"/>
          </a:p>
          <a:p>
            <a:r>
              <a:rPr lang="hr-HR" sz="2400" dirty="0" smtClean="0"/>
              <a:t>Na tragu tog razvojnoga dokumenta temelji se prijedlog mreže programa u budućoj mreži srednjih škola Istarske županije, pa će on biti korišten kao jedan od izvora podataka za ovu prezentaciju.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2797433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Summarize the risks of the proposed project and how they will be addressed.</a:t>
            </a:r>
          </a:p>
          <a:p>
            <a:r>
              <a:rPr lang="en-US" dirty="0"/>
              <a:t>Estimate expected rewards, particularly if you are seeking funding.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19200" y="-86606"/>
            <a:ext cx="10363200" cy="1143000"/>
          </a:xfrm>
        </p:spPr>
        <p:txBody>
          <a:bodyPr/>
          <a:lstStyle/>
          <a:p>
            <a:r>
              <a:rPr lang="hr-HR" dirty="0" smtClean="0"/>
              <a:t>Što konkretno znači centar kompetencija?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903216762"/>
              </p:ext>
            </p:extLst>
          </p:nvPr>
        </p:nvGraphicFramePr>
        <p:xfrm>
          <a:off x="541867" y="1317977"/>
          <a:ext cx="11435644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15000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93133044"/>
              </p:ext>
            </p:extLst>
          </p:nvPr>
        </p:nvGraphicFramePr>
        <p:xfrm>
          <a:off x="327377" y="180622"/>
          <a:ext cx="12101689" cy="66773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9602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217983"/>
              </p:ext>
            </p:extLst>
          </p:nvPr>
        </p:nvGraphicFramePr>
        <p:xfrm>
          <a:off x="699911" y="146758"/>
          <a:ext cx="10047111" cy="60892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48677"/>
                <a:gridCol w="3348677"/>
                <a:gridCol w="3349757"/>
              </a:tblGrid>
              <a:tr h="566925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Strateški cilj: Uspostavljanje sustava za stvaranje modernih, inovativnih i lako </a:t>
                      </a:r>
                      <a:r>
                        <a:rPr lang="hr-HR" sz="1400" dirty="0" err="1">
                          <a:effectLst/>
                        </a:rPr>
                        <a:t>zapošljivih</a:t>
                      </a:r>
                      <a:r>
                        <a:rPr lang="hr-HR" sz="1400" dirty="0">
                          <a:effectLst/>
                        </a:rPr>
                        <a:t> ljudskih resursa, oblikovanih sukladno potrebama modernog gospodarstva do kraja 2015 godine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1" marR="59121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9629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Prioritet 1: Stvaranje direktnih i dugoročnih komunikacijskih kanala između tržišta rada i obrazovnih institucija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1" marR="591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Prioritet 2:  Stvaranje suvremenih kompetencija kod ljudskih resursa u turizmu</a:t>
                      </a:r>
                      <a:endParaRPr lang="hr-HR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1" marR="591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Prioritet 3: Utjecaj na nacionalni i  kvalifikacijski okvir u svrhu popularizacije strukovnih obrazovnih programa u turizmu i regulacije upisnih kvota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1" marR="59121" marT="0" marB="0"/>
                </a:tc>
              </a:tr>
              <a:tr h="102508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Mjera 1.1: Stvaranje formalnih partnerstva između gospodarskog sektora i obrazovnih institucija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1" marR="591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Mjera 2.1: Kontinuirana edukacija nastavnika strukovnih zanimanja u turizmu u metodološkom i strukovnom smislu</a:t>
                      </a:r>
                      <a:endParaRPr lang="hr-HR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1" marR="591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Mjera 3.1: Aktivno uključivanje u razvoj zakonodavstva vezanog za nacionalni kvalifikacijski okvir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1" marR="59121" marT="0" marB="0"/>
                </a:tc>
              </a:tr>
              <a:tr h="102508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Mjera 1.2: Lokalna i regionalna politička i ekonomska potpora partnerstvima 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1" marR="591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Mjera 2.2: Poticanje modernizacije izvedbenih programa nastavnika –usklađivanje sa modernim potrebama  gospodarstva</a:t>
                      </a:r>
                      <a:endParaRPr lang="hr-HR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1" marR="591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Mjera 3.2: Podrška modularnom pristupu u obrazovanju, vertikalnoj i horizontalnoj prohodnosti obrazovnog sustava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1" marR="59121" marT="0" marB="0"/>
                </a:tc>
              </a:tr>
              <a:tr h="86236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Mjera 1.3: Stvaranje kanala komunikacije – Web platformi, organizacija okruglih stolova i konferencija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1" marR="591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Mjera 2.3: Poticanje praktične nastave kroz ulaganje u opremanje praktikuma</a:t>
                      </a:r>
                      <a:endParaRPr lang="hr-HR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1" marR="591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Mjera 3.3: Utjecaj na upisne kvote lokalnim i regionalnim aktivnim politikama sudjelovanja 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1" marR="59121" marT="0" marB="0"/>
                </a:tc>
              </a:tr>
              <a:tr h="102508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Mjera 1.4: Praćenje globalnih, nacionalnih i regionalnih trendova u turizmu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1" marR="591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Mjera 2.4: Poticanje izvrsnosti učenika kroz sustav motiviranja - sustav stipendiranja </a:t>
                      </a:r>
                      <a:endParaRPr lang="hr-HR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1" marR="591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Mjera 3.4: Promocija strukovnih zanimanja u turizmu kroz stvaranje institucionalne, pravne i ekonomske sigurnosti 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1" marR="59121" marT="0" marB="0"/>
                </a:tc>
              </a:tr>
              <a:tr h="51023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 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1" marR="591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</a:rPr>
                        <a:t>Mjera 2.5: Poticanje izvrsnosti s ciljem samozapošljavanja </a:t>
                      </a:r>
                      <a:endParaRPr lang="hr-HR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1" marR="591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</a:rPr>
                        <a:t> </a:t>
                      </a:r>
                      <a:endParaRPr lang="hr-HR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1" marR="5912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7852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hr-HR" b="1" dirty="0"/>
              <a:t>Ljudski resursi u turizmu Istre </a:t>
            </a:r>
            <a:r>
              <a:rPr lang="hr-HR" b="1" dirty="0" smtClean="0"/>
              <a:t>i </a:t>
            </a:r>
            <a:r>
              <a:rPr lang="hr-HR" b="1" dirty="0"/>
              <a:t>sustav srednjoškolskog obrazovanja općenito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20040" lvl="1" indent="0">
              <a:buNone/>
            </a:pPr>
            <a:r>
              <a:rPr lang="hr-HR" b="1" dirty="0"/>
              <a:t> </a:t>
            </a:r>
          </a:p>
          <a:p>
            <a:pPr marL="0" indent="0">
              <a:buNone/>
            </a:pPr>
            <a:r>
              <a:rPr lang="hr-HR" sz="2800" dirty="0"/>
              <a:t> </a:t>
            </a:r>
          </a:p>
          <a:p>
            <a:r>
              <a:rPr lang="hr-HR" sz="2400" dirty="0"/>
              <a:t>U Istarskoj županiji djeluje ukupno 25 srednjoškolskih ustanova od čega je osnivač 21 srednje škole i jednog učeničkog doma Istarska županija, a osnivači 3 srednjih škola su ostali. 12 srednjoškolskih ustanova nalazi se na području Grada Pule, 1 na području Grada Labina, 3 na području Grada Rovinja, 1 na području Grada Buzeta, 2 na području Grada Pazina, 2 na području Grada Poreča, 3 na području Grada Buja i 1 na području Općine </a:t>
            </a:r>
            <a:r>
              <a:rPr lang="hr-HR" sz="2400" dirty="0" err="1"/>
              <a:t>Višnjan</a:t>
            </a:r>
            <a:r>
              <a:rPr lang="hr-HR" sz="2400" dirty="0"/>
              <a:t>.  Prema navodima Državnog pedagoškog standarda utvrđuje se da je rad u jednoj smjeni ono čemu treba težiti s ciljem da do 01. siječnja 2018. godine sve srednje škole na području Republike Hrvatske obavljaju svoju djelatnost u jednoj smjeni.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88959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 dirty="0"/>
              <a:t>Srednjoškolsko strukovno obrazovanje turističko-ugostiteljskih usmjerenja u Istri provodi ukupno šest strukovnih škola i to:  </a:t>
            </a:r>
          </a:p>
          <a:p>
            <a:pPr lvl="0"/>
            <a:r>
              <a:rPr lang="hr-HR" dirty="0"/>
              <a:t>Srednja škola „Vladimir Gortan“ Buje</a:t>
            </a:r>
          </a:p>
          <a:p>
            <a:pPr lvl="0"/>
            <a:r>
              <a:rPr lang="hr-HR" dirty="0"/>
              <a:t>Gospodarska škola Buje</a:t>
            </a:r>
          </a:p>
          <a:p>
            <a:pPr lvl="0"/>
            <a:r>
              <a:rPr lang="hr-HR" dirty="0"/>
              <a:t>Turističko ugostiteljska škola Antona </a:t>
            </a:r>
            <a:r>
              <a:rPr lang="hr-HR" dirty="0" err="1"/>
              <a:t>Štifanića</a:t>
            </a:r>
            <a:r>
              <a:rPr lang="hr-HR" dirty="0"/>
              <a:t> Poreč</a:t>
            </a:r>
          </a:p>
          <a:p>
            <a:pPr lvl="0"/>
            <a:r>
              <a:rPr lang="hr-HR" dirty="0"/>
              <a:t>Strukovna škola Eugena Kumičića Rovinj</a:t>
            </a:r>
          </a:p>
          <a:p>
            <a:pPr lvl="0"/>
            <a:r>
              <a:rPr lang="hr-HR" dirty="0"/>
              <a:t>Škola za turizam, ugostiteljstvo i trgovinu Pula</a:t>
            </a:r>
          </a:p>
          <a:p>
            <a:pPr lvl="0"/>
            <a:r>
              <a:rPr lang="hr-HR" dirty="0"/>
              <a:t>Srednja škola Mate Blažine Labin</a:t>
            </a:r>
          </a:p>
          <a:p>
            <a:pPr marL="0" indent="0">
              <a:buNone/>
            </a:pPr>
            <a:r>
              <a:rPr lang="hr-HR" dirty="0"/>
              <a:t>Kako bi se utvrdili trendovi vezani sa strukovno obrazovanje u turizmu,  organizirana su dva okrugla stola u sklopu projekta „Sutra radim – praksom do uspjeha“ financiranog iz Grant sheme „Modernizacija školskih kurikuluma u strukovnim školama u skladu s promjenjivim potrebama tržišta rada/gospodarstva“. Okrugli stolovi održani su u prosincu 2012. godine na temu smjernica razvoja ljudskih resursa u turizmu Istre i Primorja. Organizator okruglog jest nositelj projekta, Turističko-ugostiteljska škola Antona </a:t>
            </a:r>
            <a:r>
              <a:rPr lang="hr-HR" dirty="0" err="1"/>
              <a:t>Štifanića</a:t>
            </a:r>
            <a:r>
              <a:rPr lang="hr-HR" dirty="0"/>
              <a:t> Poreč, u suradnji sa projektnim partnerima Gradom Poreč i Udruženjem obrtnika Poreč te Obrtničkom komorom Primorsko-goranske županije. </a:t>
            </a:r>
          </a:p>
          <a:p>
            <a:pPr marL="0" indent="0">
              <a:buNone/>
            </a:pPr>
            <a:r>
              <a:rPr lang="hr-HR" dirty="0"/>
              <a:t> 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/>
            <a:r>
              <a:rPr lang="hr-HR" sz="2400" b="1" dirty="0"/>
              <a:t>Srednjoškolsko strukovno obrazovanje turističkog usmjerenja u Istri</a:t>
            </a:r>
          </a:p>
        </p:txBody>
      </p:sp>
    </p:spTree>
    <p:extLst>
      <p:ext uri="{BB962C8B-B14F-4D97-AF65-F5344CB8AC3E}">
        <p14:creationId xmlns:p14="http://schemas.microsoft.com/office/powerpoint/2010/main" val="3867255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05897364"/>
              </p:ext>
            </p:extLst>
          </p:nvPr>
        </p:nvGraphicFramePr>
        <p:xfrm>
          <a:off x="1298217" y="1417638"/>
          <a:ext cx="9821338" cy="48251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10669"/>
                <a:gridCol w="4910669"/>
              </a:tblGrid>
              <a:tr h="4825118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hr-HR" sz="2000" dirty="0" smtClean="0">
                          <a:effectLst/>
                        </a:rPr>
                        <a:t>Neodgovarajuće </a:t>
                      </a:r>
                      <a:r>
                        <a:rPr lang="hr-HR" sz="2000" dirty="0">
                          <a:effectLst/>
                        </a:rPr>
                        <a:t>upisne kvote temeljene na prijedlozima pojedinih ustanova;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 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 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 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hr-HR" sz="2000" dirty="0">
                          <a:effectLst/>
                        </a:rPr>
                        <a:t>Upisne kvote trebale bi biti prilagođene realnim potrebama gospodarstva i proizlaziti iz sektorskih analiza i analiza trendova u gospodarstvu. Potrebno je ograničiti upis učenika u neke atraktivne, ali suficitarne programe, pomoći školama u promidžbi strukovnih programa, te bi u tom smislu od iznimne koristi bio zajednički nastup prema učenicima završnih razreda osnovnih škola i njihovim roditeljima;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 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u="sng" dirty="0"/>
              <a:t>PROBLEM UPISNIH KVOTA: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07649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/>
              <a:t>Postojeća mreža srednjoškolskih programa je zastarjela, te je stoga uvažavanjem raspoloživih gospodarskih kapaciteta i planova gospodarskog razvoja Istarske županije, te sustavnim praćenjem potreba tržišta rada za zanimanjima i vještinama, potrebno usmjeriti prema novim programima / zanimanjima, a sve u skladu s analizom </a:t>
            </a:r>
            <a:r>
              <a:rPr lang="hr-HR" dirty="0" err="1"/>
              <a:t>zapošljivosti</a:t>
            </a:r>
            <a:r>
              <a:rPr lang="hr-HR" dirty="0"/>
              <a:t> učenika sa završenom srednjoškolskom izobrazbom.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hr-HR" b="1" dirty="0"/>
              <a:t>Ljudski resursi u turizmu Istre - sustav srednjoškolskog obrazovanja općenito</a:t>
            </a:r>
          </a:p>
        </p:txBody>
      </p:sp>
    </p:spTree>
    <p:extLst>
      <p:ext uri="{BB962C8B-B14F-4D97-AF65-F5344CB8AC3E}">
        <p14:creationId xmlns:p14="http://schemas.microsoft.com/office/powerpoint/2010/main" val="30726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3467" y="903111"/>
            <a:ext cx="10837333" cy="2602971"/>
          </a:xfrm>
        </p:spPr>
        <p:txBody>
          <a:bodyPr>
            <a:noAutofit/>
          </a:bodyPr>
          <a:lstStyle/>
          <a:p>
            <a:pPr algn="ctr"/>
            <a:r>
              <a:rPr lang="hr-HR" sz="4800" b="1" dirty="0" smtClean="0">
                <a:solidFill>
                  <a:schemeClr val="tx1"/>
                </a:solidFill>
              </a:rPr>
              <a:t>Programi za zanimanja u </a:t>
            </a:r>
            <a:br>
              <a:rPr lang="hr-HR" sz="4800" b="1" dirty="0" smtClean="0">
                <a:solidFill>
                  <a:schemeClr val="tx1"/>
                </a:solidFill>
              </a:rPr>
            </a:br>
            <a:r>
              <a:rPr lang="hr-HR" sz="4800" b="1" dirty="0" smtClean="0">
                <a:solidFill>
                  <a:schemeClr val="tx1"/>
                </a:solidFill>
              </a:rPr>
              <a:t>Turističko-ugostiteljskoj školi </a:t>
            </a:r>
            <a:br>
              <a:rPr lang="hr-HR" sz="4800" b="1" dirty="0" smtClean="0">
                <a:solidFill>
                  <a:schemeClr val="tx1"/>
                </a:solidFill>
              </a:rPr>
            </a:br>
            <a:r>
              <a:rPr lang="hr-HR" sz="4800" b="1" dirty="0" smtClean="0">
                <a:solidFill>
                  <a:schemeClr val="tx1"/>
                </a:solidFill>
              </a:rPr>
              <a:t>Antona </a:t>
            </a:r>
            <a:r>
              <a:rPr lang="hr-HR" sz="4800" b="1" dirty="0" err="1" smtClean="0">
                <a:solidFill>
                  <a:schemeClr val="tx1"/>
                </a:solidFill>
              </a:rPr>
              <a:t>Štifanića</a:t>
            </a:r>
            <a:r>
              <a:rPr lang="hr-HR" sz="4800" b="1" dirty="0" smtClean="0">
                <a:solidFill>
                  <a:schemeClr val="tx1"/>
                </a:solidFill>
              </a:rPr>
              <a:t> Poreč</a:t>
            </a:r>
            <a:endParaRPr lang="hr-HR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823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6344761"/>
              </p:ext>
            </p:extLst>
          </p:nvPr>
        </p:nvGraphicFramePr>
        <p:xfrm>
          <a:off x="417689" y="146756"/>
          <a:ext cx="11243733" cy="64346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9579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usiness plan presentation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Business plan presentation" id="{3E9F0E27-4B3B-4D32-ACE0-136FB2759A95}" vid="{A4BCEBB7-3AD0-460E-BECB-303D18741B6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656D85F-F071-4918-8CFE-64DCC814D4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plan presentation</Template>
  <TotalTime>0</TotalTime>
  <Words>1423</Words>
  <Application>Microsoft Office PowerPoint</Application>
  <PresentationFormat>Widescreen</PresentationFormat>
  <Paragraphs>279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Arial,Bold</vt:lpstr>
      <vt:lpstr>Calibri</vt:lpstr>
      <vt:lpstr>Cambria</vt:lpstr>
      <vt:lpstr>Times New Roman</vt:lpstr>
      <vt:lpstr>Wingdings 2</vt:lpstr>
      <vt:lpstr>Business plan presentation</vt:lpstr>
      <vt:lpstr>Turističko-ugostiteljska škola Antona Štifanića Poreč</vt:lpstr>
      <vt:lpstr>PowerPoint Presentation</vt:lpstr>
      <vt:lpstr>PowerPoint Presentation</vt:lpstr>
      <vt:lpstr>Ljudski resursi u turizmu Istre i sustav srednjoškolskog obrazovanja općenito</vt:lpstr>
      <vt:lpstr>Srednjoškolsko strukovno obrazovanje turističkog usmjerenja u Istri</vt:lpstr>
      <vt:lpstr>PROBLEM UPISNIH KVOTA: </vt:lpstr>
      <vt:lpstr>Ljudski resursi u turizmu Istre - sustav srednjoškolskog obrazovanja općenito</vt:lpstr>
      <vt:lpstr>Programi za zanimanja u  Turističko-ugostiteljskoj školi  Antona Štifanića Poreč</vt:lpstr>
      <vt:lpstr>PowerPoint Presentation</vt:lpstr>
      <vt:lpstr>BROJ  UPISANIH UČENIKA PO PROGRAMIMA U TUŠ ANTONA ŠTIFANIĆA POREČ U POSLIJEDNJIH 10 GODINA</vt:lpstr>
      <vt:lpstr>Prijedlog za izradbu mreže škola i programa u Istarskoj županiji</vt:lpstr>
      <vt:lpstr>Zašto bi takva ustanova srednjeg strukovnoga obrazovanja trebala ostati u Poreču:</vt:lpstr>
      <vt:lpstr>Struktura upisanih učenika po  gradovima i općinama </vt:lpstr>
      <vt:lpstr>PowerPoint Presentation</vt:lpstr>
      <vt:lpstr>PROGRAM JAČANJA KONKURENTNOSTI LJUDSKIH POTENCIJALA U TURIZMU U JAVNIM POLITIKAMA</vt:lpstr>
      <vt:lpstr>KONCEPT MREŽE CENTARA KOMPETENCIJA</vt:lpstr>
      <vt:lpstr>PROGRAMSKA KONCEPCIJA CENTARA KOMPETENCIJA  Program 1: Iz škole na posao Program 2: Praktične vještine za turizam i ugostiteljstvo Program 3: Izvrsni nastavnici za izvrsne kadrove Program 4: Kontinuirano učenje za turizam budućnosti Program 5: Poticanje kreativnosti, inovacija i poduzetništva</vt:lpstr>
      <vt:lpstr>PREDLOŽENA MREŽA CENTARA KOMPETENCIJA</vt:lpstr>
      <vt:lpstr>Relevantnost = Opravdanost</vt:lpstr>
      <vt:lpstr>Što konkretno znači centar kompetencija?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2014-06-04T09:42:50Z</dcterms:created>
  <dcterms:modified xsi:type="dcterms:W3CDTF">2014-07-08T16:08:44Z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TC034606629991</vt:lpwstr>
  </property>
</Properties>
</file>