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0" r:id="rId3"/>
    <p:sldId id="281" r:id="rId4"/>
    <p:sldId id="283" r:id="rId5"/>
    <p:sldId id="284" r:id="rId6"/>
    <p:sldId id="285" r:id="rId7"/>
    <p:sldId id="282" r:id="rId8"/>
    <p:sldId id="257" r:id="rId9"/>
    <p:sldId id="258" r:id="rId10"/>
    <p:sldId id="259" r:id="rId11"/>
    <p:sldId id="260" r:id="rId12"/>
    <p:sldId id="261" r:id="rId13"/>
    <p:sldId id="264" r:id="rId14"/>
    <p:sldId id="266" r:id="rId15"/>
    <p:sldId id="267" r:id="rId16"/>
    <p:sldId id="279" r:id="rId17"/>
    <p:sldId id="277" r:id="rId18"/>
    <p:sldId id="286" r:id="rId19"/>
    <p:sldId id="278" r:id="rId2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5D5116-E167-47B2-AFB9-DBB67DD3C9A7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DAE5EB03-8826-4AAA-97A3-BE4AC1ED4CB8}">
      <dgm:prSet phldrT="[Tekst]"/>
      <dgm:spPr/>
      <dgm:t>
        <a:bodyPr/>
        <a:lstStyle/>
        <a:p>
          <a:r>
            <a:rPr lang="hr-HR" dirty="0" smtClean="0"/>
            <a:t>SŠ Mate Balote</a:t>
          </a:r>
          <a:endParaRPr lang="hr-HR" dirty="0"/>
        </a:p>
      </dgm:t>
    </dgm:pt>
    <dgm:pt modelId="{582BEDB5-208E-4784-B8A5-2E2A85310BF8}" type="parTrans" cxnId="{A27E0023-32E0-4C62-8689-C7D9521DEDBC}">
      <dgm:prSet/>
      <dgm:spPr/>
      <dgm:t>
        <a:bodyPr/>
        <a:lstStyle/>
        <a:p>
          <a:endParaRPr lang="hr-HR"/>
        </a:p>
      </dgm:t>
    </dgm:pt>
    <dgm:pt modelId="{DFDE48DE-A37B-4015-8FD8-48CED1A28C8F}" type="sibTrans" cxnId="{A27E0023-32E0-4C62-8689-C7D9521DEDBC}">
      <dgm:prSet/>
      <dgm:spPr/>
      <dgm:t>
        <a:bodyPr/>
        <a:lstStyle/>
        <a:p>
          <a:endParaRPr lang="hr-HR"/>
        </a:p>
      </dgm:t>
    </dgm:pt>
    <dgm:pt modelId="{ACB44ADF-5B5A-49F8-A479-594772591B5E}">
      <dgm:prSet phldrT="[Tekst]"/>
      <dgm:spPr/>
      <dgm:t>
        <a:bodyPr/>
        <a:lstStyle/>
        <a:p>
          <a:r>
            <a:rPr lang="hr-HR" dirty="0" smtClean="0"/>
            <a:t>Gimnazija – opća i jezična</a:t>
          </a:r>
          <a:endParaRPr lang="hr-HR" dirty="0"/>
        </a:p>
      </dgm:t>
    </dgm:pt>
    <dgm:pt modelId="{48DE408B-A304-4E12-BF5E-958DC08DC6D7}" type="parTrans" cxnId="{DC3BE899-0B4B-4A81-A3FC-EFF218C16105}">
      <dgm:prSet/>
      <dgm:spPr/>
      <dgm:t>
        <a:bodyPr/>
        <a:lstStyle/>
        <a:p>
          <a:endParaRPr lang="hr-HR"/>
        </a:p>
      </dgm:t>
    </dgm:pt>
    <dgm:pt modelId="{947CF0D6-2DF6-46AB-888D-14317AA890B8}" type="sibTrans" cxnId="{DC3BE899-0B4B-4A81-A3FC-EFF218C16105}">
      <dgm:prSet/>
      <dgm:spPr/>
      <dgm:t>
        <a:bodyPr/>
        <a:lstStyle/>
        <a:p>
          <a:endParaRPr lang="hr-HR"/>
        </a:p>
      </dgm:t>
    </dgm:pt>
    <dgm:pt modelId="{78948A85-352F-428D-8062-8708400DFAB2}">
      <dgm:prSet phldrT="[Tekst]"/>
      <dgm:spPr/>
      <dgm:t>
        <a:bodyPr/>
        <a:lstStyle/>
        <a:p>
          <a:r>
            <a:rPr lang="hr-HR" dirty="0" smtClean="0"/>
            <a:t>Poljoprivredni tehničar opći/Agrotehničar</a:t>
          </a:r>
          <a:endParaRPr lang="hr-HR" dirty="0"/>
        </a:p>
      </dgm:t>
    </dgm:pt>
    <dgm:pt modelId="{6A3A9214-34D0-4464-ACB0-E41E3B47A082}" type="parTrans" cxnId="{0DE84D3D-D998-4649-817D-5CB613773E0B}">
      <dgm:prSet/>
      <dgm:spPr/>
      <dgm:t>
        <a:bodyPr/>
        <a:lstStyle/>
        <a:p>
          <a:endParaRPr lang="hr-HR"/>
        </a:p>
      </dgm:t>
    </dgm:pt>
    <dgm:pt modelId="{85B95906-6F98-4B34-BE9F-6D11F3C06221}" type="sibTrans" cxnId="{0DE84D3D-D998-4649-817D-5CB613773E0B}">
      <dgm:prSet/>
      <dgm:spPr/>
      <dgm:t>
        <a:bodyPr/>
        <a:lstStyle/>
        <a:p>
          <a:endParaRPr lang="hr-HR"/>
        </a:p>
      </dgm:t>
    </dgm:pt>
    <dgm:pt modelId="{7516BEEE-EC85-4447-AC68-5DE72A7C8FCA}">
      <dgm:prSet phldrT="[Tekst]"/>
      <dgm:spPr/>
      <dgm:t>
        <a:bodyPr/>
        <a:lstStyle/>
        <a:p>
          <a:r>
            <a:rPr lang="hr-HR" dirty="0" smtClean="0"/>
            <a:t>Ekonomist</a:t>
          </a:r>
          <a:endParaRPr lang="hr-HR" dirty="0"/>
        </a:p>
      </dgm:t>
    </dgm:pt>
    <dgm:pt modelId="{6405C4D9-2FE2-441D-A167-3BE48D1E8194}" type="parTrans" cxnId="{EEAABF1B-FE06-41F7-94DE-4056FBF206D9}">
      <dgm:prSet/>
      <dgm:spPr/>
      <dgm:t>
        <a:bodyPr/>
        <a:lstStyle/>
        <a:p>
          <a:endParaRPr lang="hr-HR"/>
        </a:p>
      </dgm:t>
    </dgm:pt>
    <dgm:pt modelId="{E5360FD8-9645-458E-A705-0E279D1B8B4C}" type="sibTrans" cxnId="{EEAABF1B-FE06-41F7-94DE-4056FBF206D9}">
      <dgm:prSet/>
      <dgm:spPr/>
      <dgm:t>
        <a:bodyPr/>
        <a:lstStyle/>
        <a:p>
          <a:endParaRPr lang="hr-HR"/>
        </a:p>
      </dgm:t>
    </dgm:pt>
    <dgm:pt modelId="{5A21A85E-D321-43CD-A3F2-1515286C8A14}">
      <dgm:prSet phldrT="[Tekst]"/>
      <dgm:spPr/>
      <dgm:t>
        <a:bodyPr/>
        <a:lstStyle/>
        <a:p>
          <a:r>
            <a:rPr lang="hr-HR" dirty="0" smtClean="0"/>
            <a:t>Komercijalist</a:t>
          </a:r>
        </a:p>
        <a:p>
          <a:r>
            <a:rPr lang="hr-HR" dirty="0" smtClean="0"/>
            <a:t>(gasi se 2016.god)</a:t>
          </a:r>
          <a:endParaRPr lang="hr-HR" dirty="0"/>
        </a:p>
      </dgm:t>
    </dgm:pt>
    <dgm:pt modelId="{1F776AD3-9043-45A9-A5A6-716F672EE625}" type="parTrans" cxnId="{A742DEE8-6389-4314-8218-3EF661AF4BF3}">
      <dgm:prSet/>
      <dgm:spPr/>
      <dgm:t>
        <a:bodyPr/>
        <a:lstStyle/>
        <a:p>
          <a:endParaRPr lang="hr-HR"/>
        </a:p>
      </dgm:t>
    </dgm:pt>
    <dgm:pt modelId="{0D47DDB2-B8B3-4FB2-8C16-3D9A772CE4AC}" type="sibTrans" cxnId="{A742DEE8-6389-4314-8218-3EF661AF4BF3}">
      <dgm:prSet/>
      <dgm:spPr/>
      <dgm:t>
        <a:bodyPr/>
        <a:lstStyle/>
        <a:p>
          <a:endParaRPr lang="hr-HR"/>
        </a:p>
      </dgm:t>
    </dgm:pt>
    <dgm:pt modelId="{D7333C16-24DC-4493-B8B7-F99191EF3D8C}" type="pres">
      <dgm:prSet presAssocID="{4A5D5116-E167-47B2-AFB9-DBB67DD3C9A7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22676B45-7EEF-40BE-A0A4-03ABC5AA584D}" type="pres">
      <dgm:prSet presAssocID="{4A5D5116-E167-47B2-AFB9-DBB67DD3C9A7}" presName="matrix" presStyleCnt="0"/>
      <dgm:spPr/>
    </dgm:pt>
    <dgm:pt modelId="{C7E31E75-88CD-4D0E-BDF5-0F8817138EAA}" type="pres">
      <dgm:prSet presAssocID="{4A5D5116-E167-47B2-AFB9-DBB67DD3C9A7}" presName="tile1" presStyleLbl="node1" presStyleIdx="0" presStyleCnt="4"/>
      <dgm:spPr/>
      <dgm:t>
        <a:bodyPr/>
        <a:lstStyle/>
        <a:p>
          <a:endParaRPr lang="hr-HR"/>
        </a:p>
      </dgm:t>
    </dgm:pt>
    <dgm:pt modelId="{4061D8CF-0D52-47A1-B966-743D0D34ACE2}" type="pres">
      <dgm:prSet presAssocID="{4A5D5116-E167-47B2-AFB9-DBB67DD3C9A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968BA9E-CF00-4124-B693-07A840D0A5C8}" type="pres">
      <dgm:prSet presAssocID="{4A5D5116-E167-47B2-AFB9-DBB67DD3C9A7}" presName="tile2" presStyleLbl="node1" presStyleIdx="1" presStyleCnt="4"/>
      <dgm:spPr/>
      <dgm:t>
        <a:bodyPr/>
        <a:lstStyle/>
        <a:p>
          <a:endParaRPr lang="hr-HR"/>
        </a:p>
      </dgm:t>
    </dgm:pt>
    <dgm:pt modelId="{285A898C-3A44-45F0-89BC-B3B58083B27B}" type="pres">
      <dgm:prSet presAssocID="{4A5D5116-E167-47B2-AFB9-DBB67DD3C9A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5C84E42-332B-4026-8881-AB0699CAFFCA}" type="pres">
      <dgm:prSet presAssocID="{4A5D5116-E167-47B2-AFB9-DBB67DD3C9A7}" presName="tile3" presStyleLbl="node1" presStyleIdx="2" presStyleCnt="4"/>
      <dgm:spPr/>
      <dgm:t>
        <a:bodyPr/>
        <a:lstStyle/>
        <a:p>
          <a:endParaRPr lang="hr-HR"/>
        </a:p>
      </dgm:t>
    </dgm:pt>
    <dgm:pt modelId="{26A6B4E7-000E-4774-B611-76C689A50F0F}" type="pres">
      <dgm:prSet presAssocID="{4A5D5116-E167-47B2-AFB9-DBB67DD3C9A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8E473F5-86BC-457B-9EC8-E8197FA8A32D}" type="pres">
      <dgm:prSet presAssocID="{4A5D5116-E167-47B2-AFB9-DBB67DD3C9A7}" presName="tile4" presStyleLbl="node1" presStyleIdx="3" presStyleCnt="4"/>
      <dgm:spPr/>
      <dgm:t>
        <a:bodyPr/>
        <a:lstStyle/>
        <a:p>
          <a:endParaRPr lang="hr-HR"/>
        </a:p>
      </dgm:t>
    </dgm:pt>
    <dgm:pt modelId="{703F9C74-E1DC-4D15-BCD6-EF2462872ABE}" type="pres">
      <dgm:prSet presAssocID="{4A5D5116-E167-47B2-AFB9-DBB67DD3C9A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BCA8953-FFDE-44FE-96D7-4723EA3AC335}" type="pres">
      <dgm:prSet presAssocID="{4A5D5116-E167-47B2-AFB9-DBB67DD3C9A7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hr-HR"/>
        </a:p>
      </dgm:t>
    </dgm:pt>
  </dgm:ptLst>
  <dgm:cxnLst>
    <dgm:cxn modelId="{A27E0023-32E0-4C62-8689-C7D9521DEDBC}" srcId="{4A5D5116-E167-47B2-AFB9-DBB67DD3C9A7}" destId="{DAE5EB03-8826-4AAA-97A3-BE4AC1ED4CB8}" srcOrd="0" destOrd="0" parTransId="{582BEDB5-208E-4784-B8A5-2E2A85310BF8}" sibTransId="{DFDE48DE-A37B-4015-8FD8-48CED1A28C8F}"/>
    <dgm:cxn modelId="{EEAABF1B-FE06-41F7-94DE-4056FBF206D9}" srcId="{DAE5EB03-8826-4AAA-97A3-BE4AC1ED4CB8}" destId="{7516BEEE-EC85-4447-AC68-5DE72A7C8FCA}" srcOrd="2" destOrd="0" parTransId="{6405C4D9-2FE2-441D-A167-3BE48D1E8194}" sibTransId="{E5360FD8-9645-458E-A705-0E279D1B8B4C}"/>
    <dgm:cxn modelId="{D1BB8127-C96C-4605-9DBB-8C469D891C3A}" type="presOf" srcId="{7516BEEE-EC85-4447-AC68-5DE72A7C8FCA}" destId="{26A6B4E7-000E-4774-B611-76C689A50F0F}" srcOrd="1" destOrd="0" presId="urn:microsoft.com/office/officeart/2005/8/layout/matrix1"/>
    <dgm:cxn modelId="{D4E91B0E-D93E-4CA0-9A39-EC8D9E8FEDF6}" type="presOf" srcId="{ACB44ADF-5B5A-49F8-A479-594772591B5E}" destId="{C7E31E75-88CD-4D0E-BDF5-0F8817138EAA}" srcOrd="0" destOrd="0" presId="urn:microsoft.com/office/officeart/2005/8/layout/matrix1"/>
    <dgm:cxn modelId="{A0CBF5CE-5F02-44A9-88DF-EB4ABB3C37BE}" type="presOf" srcId="{7516BEEE-EC85-4447-AC68-5DE72A7C8FCA}" destId="{D5C84E42-332B-4026-8881-AB0699CAFFCA}" srcOrd="0" destOrd="0" presId="urn:microsoft.com/office/officeart/2005/8/layout/matrix1"/>
    <dgm:cxn modelId="{88E2CD93-7EEF-492C-A865-8DA471E6FDF1}" type="presOf" srcId="{ACB44ADF-5B5A-49F8-A479-594772591B5E}" destId="{4061D8CF-0D52-47A1-B966-743D0D34ACE2}" srcOrd="1" destOrd="0" presId="urn:microsoft.com/office/officeart/2005/8/layout/matrix1"/>
    <dgm:cxn modelId="{05D8695F-3245-49D5-9574-64B05CEE34A0}" type="presOf" srcId="{4A5D5116-E167-47B2-AFB9-DBB67DD3C9A7}" destId="{D7333C16-24DC-4493-B8B7-F99191EF3D8C}" srcOrd="0" destOrd="0" presId="urn:microsoft.com/office/officeart/2005/8/layout/matrix1"/>
    <dgm:cxn modelId="{67B11ADE-5033-4280-A8E8-57F6FDB964AC}" type="presOf" srcId="{78948A85-352F-428D-8062-8708400DFAB2}" destId="{285A898C-3A44-45F0-89BC-B3B58083B27B}" srcOrd="1" destOrd="0" presId="urn:microsoft.com/office/officeart/2005/8/layout/matrix1"/>
    <dgm:cxn modelId="{DC3BE899-0B4B-4A81-A3FC-EFF218C16105}" srcId="{DAE5EB03-8826-4AAA-97A3-BE4AC1ED4CB8}" destId="{ACB44ADF-5B5A-49F8-A479-594772591B5E}" srcOrd="0" destOrd="0" parTransId="{48DE408B-A304-4E12-BF5E-958DC08DC6D7}" sibTransId="{947CF0D6-2DF6-46AB-888D-14317AA890B8}"/>
    <dgm:cxn modelId="{35C09B9B-6758-45E7-AA16-019F3BB9160D}" type="presOf" srcId="{5A21A85E-D321-43CD-A3F2-1515286C8A14}" destId="{98E473F5-86BC-457B-9EC8-E8197FA8A32D}" srcOrd="0" destOrd="0" presId="urn:microsoft.com/office/officeart/2005/8/layout/matrix1"/>
    <dgm:cxn modelId="{C3693C6A-16BD-4339-97BE-2AB32DF11BE3}" type="presOf" srcId="{78948A85-352F-428D-8062-8708400DFAB2}" destId="{7968BA9E-CF00-4124-B693-07A840D0A5C8}" srcOrd="0" destOrd="0" presId="urn:microsoft.com/office/officeart/2005/8/layout/matrix1"/>
    <dgm:cxn modelId="{B0E83714-B441-4728-AC70-689DD1714E12}" type="presOf" srcId="{DAE5EB03-8826-4AAA-97A3-BE4AC1ED4CB8}" destId="{8BCA8953-FFDE-44FE-96D7-4723EA3AC335}" srcOrd="0" destOrd="0" presId="urn:microsoft.com/office/officeart/2005/8/layout/matrix1"/>
    <dgm:cxn modelId="{0DE84D3D-D998-4649-817D-5CB613773E0B}" srcId="{DAE5EB03-8826-4AAA-97A3-BE4AC1ED4CB8}" destId="{78948A85-352F-428D-8062-8708400DFAB2}" srcOrd="1" destOrd="0" parTransId="{6A3A9214-34D0-4464-ACB0-E41E3B47A082}" sibTransId="{85B95906-6F98-4B34-BE9F-6D11F3C06221}"/>
    <dgm:cxn modelId="{7363F9DB-D947-44CD-AE5B-050ED12DD537}" type="presOf" srcId="{5A21A85E-D321-43CD-A3F2-1515286C8A14}" destId="{703F9C74-E1DC-4D15-BCD6-EF2462872ABE}" srcOrd="1" destOrd="0" presId="urn:microsoft.com/office/officeart/2005/8/layout/matrix1"/>
    <dgm:cxn modelId="{A742DEE8-6389-4314-8218-3EF661AF4BF3}" srcId="{DAE5EB03-8826-4AAA-97A3-BE4AC1ED4CB8}" destId="{5A21A85E-D321-43CD-A3F2-1515286C8A14}" srcOrd="3" destOrd="0" parTransId="{1F776AD3-9043-45A9-A5A6-716F672EE625}" sibTransId="{0D47DDB2-B8B3-4FB2-8C16-3D9A772CE4AC}"/>
    <dgm:cxn modelId="{3B5B3F9E-4AF0-46B4-8BB7-2DF41BEECAC2}" type="presParOf" srcId="{D7333C16-24DC-4493-B8B7-F99191EF3D8C}" destId="{22676B45-7EEF-40BE-A0A4-03ABC5AA584D}" srcOrd="0" destOrd="0" presId="urn:microsoft.com/office/officeart/2005/8/layout/matrix1"/>
    <dgm:cxn modelId="{6DFF3322-075F-45FC-9A94-8E8430746CB3}" type="presParOf" srcId="{22676B45-7EEF-40BE-A0A4-03ABC5AA584D}" destId="{C7E31E75-88CD-4D0E-BDF5-0F8817138EAA}" srcOrd="0" destOrd="0" presId="urn:microsoft.com/office/officeart/2005/8/layout/matrix1"/>
    <dgm:cxn modelId="{BE9775DD-A3C0-4AB8-B1AC-61D8AFF5558F}" type="presParOf" srcId="{22676B45-7EEF-40BE-A0A4-03ABC5AA584D}" destId="{4061D8CF-0D52-47A1-B966-743D0D34ACE2}" srcOrd="1" destOrd="0" presId="urn:microsoft.com/office/officeart/2005/8/layout/matrix1"/>
    <dgm:cxn modelId="{372F5B87-AF21-4EC5-9E0F-3D182E131C15}" type="presParOf" srcId="{22676B45-7EEF-40BE-A0A4-03ABC5AA584D}" destId="{7968BA9E-CF00-4124-B693-07A840D0A5C8}" srcOrd="2" destOrd="0" presId="urn:microsoft.com/office/officeart/2005/8/layout/matrix1"/>
    <dgm:cxn modelId="{216DF0FC-D631-465A-A93A-7FD4081D8CB9}" type="presParOf" srcId="{22676B45-7EEF-40BE-A0A4-03ABC5AA584D}" destId="{285A898C-3A44-45F0-89BC-B3B58083B27B}" srcOrd="3" destOrd="0" presId="urn:microsoft.com/office/officeart/2005/8/layout/matrix1"/>
    <dgm:cxn modelId="{A1FCDBAE-037B-4FB2-85DD-77AF3C08B3DF}" type="presParOf" srcId="{22676B45-7EEF-40BE-A0A4-03ABC5AA584D}" destId="{D5C84E42-332B-4026-8881-AB0699CAFFCA}" srcOrd="4" destOrd="0" presId="urn:microsoft.com/office/officeart/2005/8/layout/matrix1"/>
    <dgm:cxn modelId="{4DDBD4A2-5DE0-4C45-90C6-CA73C462F59C}" type="presParOf" srcId="{22676B45-7EEF-40BE-A0A4-03ABC5AA584D}" destId="{26A6B4E7-000E-4774-B611-76C689A50F0F}" srcOrd="5" destOrd="0" presId="urn:microsoft.com/office/officeart/2005/8/layout/matrix1"/>
    <dgm:cxn modelId="{F11825B1-A73A-4C91-B48F-897D2A5B5D15}" type="presParOf" srcId="{22676B45-7EEF-40BE-A0A4-03ABC5AA584D}" destId="{98E473F5-86BC-457B-9EC8-E8197FA8A32D}" srcOrd="6" destOrd="0" presId="urn:microsoft.com/office/officeart/2005/8/layout/matrix1"/>
    <dgm:cxn modelId="{FEA346CB-F286-41D3-8FE2-24219BB0BBE7}" type="presParOf" srcId="{22676B45-7EEF-40BE-A0A4-03ABC5AA584D}" destId="{703F9C74-E1DC-4D15-BCD6-EF2462872ABE}" srcOrd="7" destOrd="0" presId="urn:microsoft.com/office/officeart/2005/8/layout/matrix1"/>
    <dgm:cxn modelId="{029D33E2-1509-4056-834F-9823E3739284}" type="presParOf" srcId="{D7333C16-24DC-4493-B8B7-F99191EF3D8C}" destId="{8BCA8953-FFDE-44FE-96D7-4723EA3AC335}" srcOrd="1" destOrd="0" presId="urn:microsoft.com/office/officeart/2005/8/layout/matrix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9E85A6-37CD-44A4-9DB6-A3E055424218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5091D482-95E9-4069-AEB4-607CD6E8702A}">
      <dgm:prSet phldrT="[Tekst]"/>
      <dgm:spPr/>
      <dgm:t>
        <a:bodyPr/>
        <a:lstStyle/>
        <a:p>
          <a:r>
            <a:rPr lang="hr-HR" dirty="0" smtClean="0"/>
            <a:t>Zašto podrška Grada ?</a:t>
          </a:r>
          <a:endParaRPr lang="hr-HR" dirty="0"/>
        </a:p>
      </dgm:t>
    </dgm:pt>
    <dgm:pt modelId="{A827D668-2675-47A3-BEBB-29EED628D9FF}" type="parTrans" cxnId="{B8249E55-F644-4F80-BFC9-E4DDE8C95DB5}">
      <dgm:prSet/>
      <dgm:spPr/>
      <dgm:t>
        <a:bodyPr/>
        <a:lstStyle/>
        <a:p>
          <a:endParaRPr lang="hr-HR"/>
        </a:p>
      </dgm:t>
    </dgm:pt>
    <dgm:pt modelId="{F7B596EC-6C90-4750-8148-42703BD963A2}" type="sibTrans" cxnId="{B8249E55-F644-4F80-BFC9-E4DDE8C95DB5}">
      <dgm:prSet/>
      <dgm:spPr/>
      <dgm:t>
        <a:bodyPr/>
        <a:lstStyle/>
        <a:p>
          <a:endParaRPr lang="hr-HR"/>
        </a:p>
      </dgm:t>
    </dgm:pt>
    <dgm:pt modelId="{588CF3D0-48AF-49D1-9A15-8EF72C2353A8}">
      <dgm:prSet custT="1"/>
      <dgm:spPr/>
      <dgm:t>
        <a:bodyPr/>
        <a:lstStyle/>
        <a:p>
          <a:r>
            <a:rPr lang="hr-HR" sz="1600" dirty="0" smtClean="0"/>
            <a:t>Tradicija srednjoškolskog obrazovanja </a:t>
          </a:r>
          <a:endParaRPr lang="hr-HR" sz="1600" dirty="0"/>
        </a:p>
      </dgm:t>
    </dgm:pt>
    <dgm:pt modelId="{EFCC391D-A6BF-4994-AA97-D5A871BC6713}" type="parTrans" cxnId="{F7ACAB26-D810-4B6D-BD62-82FC8120935B}">
      <dgm:prSet/>
      <dgm:spPr/>
      <dgm:t>
        <a:bodyPr/>
        <a:lstStyle/>
        <a:p>
          <a:endParaRPr lang="hr-HR"/>
        </a:p>
      </dgm:t>
    </dgm:pt>
    <dgm:pt modelId="{55BA0130-7CD4-4656-8F53-021BC3161BB4}" type="sibTrans" cxnId="{F7ACAB26-D810-4B6D-BD62-82FC8120935B}">
      <dgm:prSet/>
      <dgm:spPr/>
      <dgm:t>
        <a:bodyPr/>
        <a:lstStyle/>
        <a:p>
          <a:endParaRPr lang="hr-HR"/>
        </a:p>
      </dgm:t>
    </dgm:pt>
    <dgm:pt modelId="{27C64667-8018-4FBC-ADC7-4A870FB2945A}">
      <dgm:prSet custT="1"/>
      <dgm:spPr/>
      <dgm:t>
        <a:bodyPr/>
        <a:lstStyle/>
        <a:p>
          <a:r>
            <a:rPr lang="hr-HR" sz="1600" dirty="0" smtClean="0"/>
            <a:t>Značaj kvalitetnog obrazovanja  kadrova u razvoju lokalne uprave i gospodarstva </a:t>
          </a:r>
          <a:endParaRPr lang="hr-HR" sz="1600" dirty="0"/>
        </a:p>
      </dgm:t>
    </dgm:pt>
    <dgm:pt modelId="{DBE08EA2-2E38-4DFF-A077-1E4A154A0ED1}" type="parTrans" cxnId="{08ED5DB7-1B0A-4798-991C-57417B1D7222}">
      <dgm:prSet/>
      <dgm:spPr/>
      <dgm:t>
        <a:bodyPr/>
        <a:lstStyle/>
        <a:p>
          <a:endParaRPr lang="hr-HR"/>
        </a:p>
      </dgm:t>
    </dgm:pt>
    <dgm:pt modelId="{FEFF3ABB-491B-4828-897E-7E6E47AE4E1E}" type="sibTrans" cxnId="{08ED5DB7-1B0A-4798-991C-57417B1D7222}">
      <dgm:prSet/>
      <dgm:spPr/>
      <dgm:t>
        <a:bodyPr/>
        <a:lstStyle/>
        <a:p>
          <a:endParaRPr lang="hr-HR"/>
        </a:p>
      </dgm:t>
    </dgm:pt>
    <dgm:pt modelId="{38D9AD5B-7A30-462D-97E5-6F7BC9799B21}">
      <dgm:prSet custT="1"/>
      <dgm:spPr/>
      <dgm:t>
        <a:bodyPr/>
        <a:lstStyle/>
        <a:p>
          <a:r>
            <a:rPr lang="hr-HR" sz="1200" dirty="0" smtClean="0"/>
            <a:t>Nastavnički kadar spreman na usavršavanje i dodatan rad sa učenicima</a:t>
          </a:r>
          <a:endParaRPr lang="hr-HR" sz="1200" dirty="0"/>
        </a:p>
      </dgm:t>
    </dgm:pt>
    <dgm:pt modelId="{B0E10E9A-FEEF-4C2A-860B-6849C90F6CC9}" type="parTrans" cxnId="{EA4420B0-E035-45A1-A69E-034C86B05766}">
      <dgm:prSet/>
      <dgm:spPr/>
      <dgm:t>
        <a:bodyPr/>
        <a:lstStyle/>
        <a:p>
          <a:endParaRPr lang="hr-HR"/>
        </a:p>
      </dgm:t>
    </dgm:pt>
    <dgm:pt modelId="{51FDAFC9-D31E-40B6-ABE1-957D032B9E28}" type="sibTrans" cxnId="{EA4420B0-E035-45A1-A69E-034C86B05766}">
      <dgm:prSet/>
      <dgm:spPr/>
      <dgm:t>
        <a:bodyPr/>
        <a:lstStyle/>
        <a:p>
          <a:endParaRPr lang="hr-HR"/>
        </a:p>
      </dgm:t>
    </dgm:pt>
    <dgm:pt modelId="{B0A88927-2808-474C-9BB8-440AA776DC81}">
      <dgm:prSet custT="1"/>
      <dgm:spPr/>
      <dgm:t>
        <a:bodyPr/>
        <a:lstStyle/>
        <a:p>
          <a:r>
            <a:rPr lang="hr-HR" sz="1600" dirty="0" smtClean="0"/>
            <a:t>Uspjesi  učenika u svim obrazovnim područjima</a:t>
          </a:r>
          <a:endParaRPr lang="hr-HR" sz="1600" dirty="0"/>
        </a:p>
      </dgm:t>
    </dgm:pt>
    <dgm:pt modelId="{80FCB53D-4AD5-4E8D-A110-4DD976951C62}" type="parTrans" cxnId="{E2E9C6E4-E728-4265-8348-99CEBFF0BE57}">
      <dgm:prSet/>
      <dgm:spPr/>
      <dgm:t>
        <a:bodyPr/>
        <a:lstStyle/>
        <a:p>
          <a:endParaRPr lang="hr-HR"/>
        </a:p>
      </dgm:t>
    </dgm:pt>
    <dgm:pt modelId="{1B0A8257-8993-4C7D-9240-2A63B9635ACE}" type="sibTrans" cxnId="{E2E9C6E4-E728-4265-8348-99CEBFF0BE57}">
      <dgm:prSet/>
      <dgm:spPr/>
      <dgm:t>
        <a:bodyPr/>
        <a:lstStyle/>
        <a:p>
          <a:endParaRPr lang="hr-HR"/>
        </a:p>
      </dgm:t>
    </dgm:pt>
    <dgm:pt modelId="{9F76A116-326D-4102-9028-BFAD6337B8F0}">
      <dgm:prSet custT="1"/>
      <dgm:spPr/>
      <dgm:t>
        <a:bodyPr/>
        <a:lstStyle/>
        <a:p>
          <a:r>
            <a:rPr lang="hr-HR" sz="1100" dirty="0" smtClean="0"/>
            <a:t>Jedina ustanova u  Istarskoj županiji u kojoj se obrazuju učenici u sektoru poljoprivrede (rješavanje imovinsko pravnih problema uvjet za centar kompetencija)</a:t>
          </a:r>
          <a:endParaRPr lang="hr-HR" sz="1100" dirty="0"/>
        </a:p>
      </dgm:t>
    </dgm:pt>
    <dgm:pt modelId="{2B13076A-349D-402D-8F01-DE9BFC4DA42C}" type="parTrans" cxnId="{B82DC14C-FC93-4B00-8E15-4D7095A6A8FA}">
      <dgm:prSet/>
      <dgm:spPr/>
      <dgm:t>
        <a:bodyPr/>
        <a:lstStyle/>
        <a:p>
          <a:endParaRPr lang="hr-HR"/>
        </a:p>
      </dgm:t>
    </dgm:pt>
    <dgm:pt modelId="{31913188-5306-4AE4-A9CA-D62487983B15}" type="sibTrans" cxnId="{B82DC14C-FC93-4B00-8E15-4D7095A6A8FA}">
      <dgm:prSet/>
      <dgm:spPr/>
      <dgm:t>
        <a:bodyPr/>
        <a:lstStyle/>
        <a:p>
          <a:endParaRPr lang="hr-HR"/>
        </a:p>
      </dgm:t>
    </dgm:pt>
    <dgm:pt modelId="{46CDBE52-B804-4199-BAC3-8C587FBE01AB}">
      <dgm:prSet custT="1"/>
      <dgm:spPr/>
      <dgm:t>
        <a:bodyPr/>
        <a:lstStyle/>
        <a:p>
          <a:r>
            <a:rPr lang="hr-HR" sz="1200" dirty="0" smtClean="0"/>
            <a:t>POVEĆANJE  BROJA RAZREDNIH ODJELA U JEZIČNOJ GIMNAZIJI  - orijentacije gospodarstva na turizam i uslužne djelatnosti  </a:t>
          </a:r>
          <a:endParaRPr lang="hr-HR" sz="1200" dirty="0"/>
        </a:p>
      </dgm:t>
    </dgm:pt>
    <dgm:pt modelId="{2D310E4E-DFE9-456A-A51C-71AB6493207D}" type="parTrans" cxnId="{3DD56BB2-1E56-496C-AA1D-D36AA87598CE}">
      <dgm:prSet/>
      <dgm:spPr/>
      <dgm:t>
        <a:bodyPr/>
        <a:lstStyle/>
        <a:p>
          <a:endParaRPr lang="hr-HR"/>
        </a:p>
      </dgm:t>
    </dgm:pt>
    <dgm:pt modelId="{97D8C6D0-B34F-4180-92CE-FC6403924337}" type="sibTrans" cxnId="{3DD56BB2-1E56-496C-AA1D-D36AA87598CE}">
      <dgm:prSet/>
      <dgm:spPr/>
      <dgm:t>
        <a:bodyPr/>
        <a:lstStyle/>
        <a:p>
          <a:endParaRPr lang="hr-HR"/>
        </a:p>
      </dgm:t>
    </dgm:pt>
    <dgm:pt modelId="{7B5247E2-40D8-4386-850E-DE38ECCBDC96}" type="pres">
      <dgm:prSet presAssocID="{189E85A6-37CD-44A4-9DB6-A3E05542421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8C4DD06C-B01D-4D29-A8AA-FEE736A60C1C}" type="pres">
      <dgm:prSet presAssocID="{5091D482-95E9-4069-AEB4-607CD6E8702A}" presName="centerShape" presStyleLbl="node0" presStyleIdx="0" presStyleCnt="1"/>
      <dgm:spPr/>
      <dgm:t>
        <a:bodyPr/>
        <a:lstStyle/>
        <a:p>
          <a:endParaRPr lang="hr-HR"/>
        </a:p>
      </dgm:t>
    </dgm:pt>
    <dgm:pt modelId="{A4DAE288-848A-43C6-BA9A-66D5F9FD9539}" type="pres">
      <dgm:prSet presAssocID="{B0E10E9A-FEEF-4C2A-860B-6849C90F6CC9}" presName="Name9" presStyleLbl="parChTrans1D2" presStyleIdx="0" presStyleCnt="6"/>
      <dgm:spPr/>
      <dgm:t>
        <a:bodyPr/>
        <a:lstStyle/>
        <a:p>
          <a:endParaRPr lang="hr-HR"/>
        </a:p>
      </dgm:t>
    </dgm:pt>
    <dgm:pt modelId="{9BE98208-D66B-42C6-9A0A-F2177605F71F}" type="pres">
      <dgm:prSet presAssocID="{B0E10E9A-FEEF-4C2A-860B-6849C90F6CC9}" presName="connTx" presStyleLbl="parChTrans1D2" presStyleIdx="0" presStyleCnt="6"/>
      <dgm:spPr/>
      <dgm:t>
        <a:bodyPr/>
        <a:lstStyle/>
        <a:p>
          <a:endParaRPr lang="hr-HR"/>
        </a:p>
      </dgm:t>
    </dgm:pt>
    <dgm:pt modelId="{12B3D5EC-99F5-45A8-A85E-96B02FD7383B}" type="pres">
      <dgm:prSet presAssocID="{38D9AD5B-7A30-462D-97E5-6F7BC9799B21}" presName="node" presStyleLbl="node1" presStyleIdx="0" presStyleCnt="6" custScaleX="125448" custScaleY="121946" custRadScaleRad="127940" custRadScaleInc="-19438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DCDCFBE-3266-4610-9F35-78D8441FDC88}" type="pres">
      <dgm:prSet presAssocID="{EFCC391D-A6BF-4994-AA97-D5A871BC6713}" presName="Name9" presStyleLbl="parChTrans1D2" presStyleIdx="1" presStyleCnt="6"/>
      <dgm:spPr/>
      <dgm:t>
        <a:bodyPr/>
        <a:lstStyle/>
        <a:p>
          <a:endParaRPr lang="hr-HR"/>
        </a:p>
      </dgm:t>
    </dgm:pt>
    <dgm:pt modelId="{EAAE7E8E-B106-41B6-A346-E7A27224C91A}" type="pres">
      <dgm:prSet presAssocID="{EFCC391D-A6BF-4994-AA97-D5A871BC6713}" presName="connTx" presStyleLbl="parChTrans1D2" presStyleIdx="1" presStyleCnt="6"/>
      <dgm:spPr/>
      <dgm:t>
        <a:bodyPr/>
        <a:lstStyle/>
        <a:p>
          <a:endParaRPr lang="hr-HR"/>
        </a:p>
      </dgm:t>
    </dgm:pt>
    <dgm:pt modelId="{2008107D-3D14-4D11-8C3F-E23C61472832}" type="pres">
      <dgm:prSet presAssocID="{588CF3D0-48AF-49D1-9A15-8EF72C2353A8}" presName="node" presStyleLbl="node1" presStyleIdx="1" presStyleCnt="6" custScaleX="123891" custScaleY="114073" custRadScaleRad="98644" custRadScaleInc="-19605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D6098DC-3F14-4689-A356-7DDFE9E39CF2}" type="pres">
      <dgm:prSet presAssocID="{80FCB53D-4AD5-4E8D-A110-4DD976951C62}" presName="Name9" presStyleLbl="parChTrans1D2" presStyleIdx="2" presStyleCnt="6"/>
      <dgm:spPr/>
      <dgm:t>
        <a:bodyPr/>
        <a:lstStyle/>
        <a:p>
          <a:endParaRPr lang="hr-HR"/>
        </a:p>
      </dgm:t>
    </dgm:pt>
    <dgm:pt modelId="{1CE272FD-ECD5-4852-A327-A33E5B14FFAE}" type="pres">
      <dgm:prSet presAssocID="{80FCB53D-4AD5-4E8D-A110-4DD976951C62}" presName="connTx" presStyleLbl="parChTrans1D2" presStyleIdx="2" presStyleCnt="6"/>
      <dgm:spPr/>
      <dgm:t>
        <a:bodyPr/>
        <a:lstStyle/>
        <a:p>
          <a:endParaRPr lang="hr-HR"/>
        </a:p>
      </dgm:t>
    </dgm:pt>
    <dgm:pt modelId="{5851EDC2-B480-4FB3-B7F1-7C24376558CA}" type="pres">
      <dgm:prSet presAssocID="{B0A88927-2808-474C-9BB8-440AA776DC81}" presName="node" presStyleLbl="node1" presStyleIdx="2" presStyleCnt="6" custScaleX="133065" custScaleY="116114" custRadScaleRad="123578" custRadScaleInc="-4945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7762CAA-50E1-41CF-8DC1-2EB16AA2B523}" type="pres">
      <dgm:prSet presAssocID="{2B13076A-349D-402D-8F01-DE9BFC4DA42C}" presName="Name9" presStyleLbl="parChTrans1D2" presStyleIdx="3" presStyleCnt="6"/>
      <dgm:spPr/>
      <dgm:t>
        <a:bodyPr/>
        <a:lstStyle/>
        <a:p>
          <a:endParaRPr lang="hr-HR"/>
        </a:p>
      </dgm:t>
    </dgm:pt>
    <dgm:pt modelId="{1EDBA360-18A8-4054-9C7D-8133CA0F3A77}" type="pres">
      <dgm:prSet presAssocID="{2B13076A-349D-402D-8F01-DE9BFC4DA42C}" presName="connTx" presStyleLbl="parChTrans1D2" presStyleIdx="3" presStyleCnt="6"/>
      <dgm:spPr/>
      <dgm:t>
        <a:bodyPr/>
        <a:lstStyle/>
        <a:p>
          <a:endParaRPr lang="hr-HR"/>
        </a:p>
      </dgm:t>
    </dgm:pt>
    <dgm:pt modelId="{509609DC-3E9E-4B2D-A11C-BF50B912F6FD}" type="pres">
      <dgm:prSet presAssocID="{9F76A116-326D-4102-9028-BFAD6337B8F0}" presName="node" presStyleLbl="node1" presStyleIdx="3" presStyleCnt="6" custScaleX="146754" custScaleY="123403" custRadScaleRad="119137" custRadScaleInc="23217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9A721B3-A986-4A0B-BE25-B65B8FB4DB82}" type="pres">
      <dgm:prSet presAssocID="{2D310E4E-DFE9-456A-A51C-71AB6493207D}" presName="Name9" presStyleLbl="parChTrans1D2" presStyleIdx="4" presStyleCnt="6"/>
      <dgm:spPr/>
      <dgm:t>
        <a:bodyPr/>
        <a:lstStyle/>
        <a:p>
          <a:endParaRPr lang="hr-HR"/>
        </a:p>
      </dgm:t>
    </dgm:pt>
    <dgm:pt modelId="{71054462-58DD-42B1-92CA-1454A3533C2A}" type="pres">
      <dgm:prSet presAssocID="{2D310E4E-DFE9-456A-A51C-71AB6493207D}" presName="connTx" presStyleLbl="parChTrans1D2" presStyleIdx="4" presStyleCnt="6"/>
      <dgm:spPr/>
      <dgm:t>
        <a:bodyPr/>
        <a:lstStyle/>
        <a:p>
          <a:endParaRPr lang="hr-HR"/>
        </a:p>
      </dgm:t>
    </dgm:pt>
    <dgm:pt modelId="{D6E033A4-201E-4064-B901-5AF9ED5D26AC}" type="pres">
      <dgm:prSet presAssocID="{46CDBE52-B804-4199-BAC3-8C587FBE01AB}" presName="node" presStyleLbl="node1" presStyleIdx="4" presStyleCnt="6" custScaleX="162163" custScaleY="113006" custRadScaleRad="86402" custRadScaleInc="-21895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666EAE8-256A-410C-84B5-25BAECB20F71}" type="pres">
      <dgm:prSet presAssocID="{DBE08EA2-2E38-4DFF-A077-1E4A154A0ED1}" presName="Name9" presStyleLbl="parChTrans1D2" presStyleIdx="5" presStyleCnt="6"/>
      <dgm:spPr/>
      <dgm:t>
        <a:bodyPr/>
        <a:lstStyle/>
        <a:p>
          <a:endParaRPr lang="hr-HR"/>
        </a:p>
      </dgm:t>
    </dgm:pt>
    <dgm:pt modelId="{6D0313A8-D680-4D0A-B18C-2E8AFD0D4CF5}" type="pres">
      <dgm:prSet presAssocID="{DBE08EA2-2E38-4DFF-A077-1E4A154A0ED1}" presName="connTx" presStyleLbl="parChTrans1D2" presStyleIdx="5" presStyleCnt="6"/>
      <dgm:spPr/>
      <dgm:t>
        <a:bodyPr/>
        <a:lstStyle/>
        <a:p>
          <a:endParaRPr lang="hr-HR"/>
        </a:p>
      </dgm:t>
    </dgm:pt>
    <dgm:pt modelId="{35CA23EB-AD29-44B3-85F2-62A3AEF36B8F}" type="pres">
      <dgm:prSet presAssocID="{27C64667-8018-4FBC-ADC7-4A870FB2945A}" presName="node" presStyleLbl="node1" presStyleIdx="5" presStyleCnt="6" custScaleX="147620" custScaleY="137780" custRadScaleRad="126367" custRadScaleInc="389899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3642436C-3216-4FA9-8A1F-DA2BAEF4BB5D}" type="presOf" srcId="{2D310E4E-DFE9-456A-A51C-71AB6493207D}" destId="{09A721B3-A986-4A0B-BE25-B65B8FB4DB82}" srcOrd="0" destOrd="0" presId="urn:microsoft.com/office/officeart/2005/8/layout/radial1"/>
    <dgm:cxn modelId="{08ED5DB7-1B0A-4798-991C-57417B1D7222}" srcId="{5091D482-95E9-4069-AEB4-607CD6E8702A}" destId="{27C64667-8018-4FBC-ADC7-4A870FB2945A}" srcOrd="5" destOrd="0" parTransId="{DBE08EA2-2E38-4DFF-A077-1E4A154A0ED1}" sibTransId="{FEFF3ABB-491B-4828-897E-7E6E47AE4E1E}"/>
    <dgm:cxn modelId="{96B4E3AB-FC86-494B-90A1-E8F6B8D6A8D3}" type="presOf" srcId="{2D310E4E-DFE9-456A-A51C-71AB6493207D}" destId="{71054462-58DD-42B1-92CA-1454A3533C2A}" srcOrd="1" destOrd="0" presId="urn:microsoft.com/office/officeart/2005/8/layout/radial1"/>
    <dgm:cxn modelId="{1B2409EF-5312-4E61-8188-A470F6FEDE76}" type="presOf" srcId="{38D9AD5B-7A30-462D-97E5-6F7BC9799B21}" destId="{12B3D5EC-99F5-45A8-A85E-96B02FD7383B}" srcOrd="0" destOrd="0" presId="urn:microsoft.com/office/officeart/2005/8/layout/radial1"/>
    <dgm:cxn modelId="{B8249E55-F644-4F80-BFC9-E4DDE8C95DB5}" srcId="{189E85A6-37CD-44A4-9DB6-A3E055424218}" destId="{5091D482-95E9-4069-AEB4-607CD6E8702A}" srcOrd="0" destOrd="0" parTransId="{A827D668-2675-47A3-BEBB-29EED628D9FF}" sibTransId="{F7B596EC-6C90-4750-8148-42703BD963A2}"/>
    <dgm:cxn modelId="{F7ACAB26-D810-4B6D-BD62-82FC8120935B}" srcId="{5091D482-95E9-4069-AEB4-607CD6E8702A}" destId="{588CF3D0-48AF-49D1-9A15-8EF72C2353A8}" srcOrd="1" destOrd="0" parTransId="{EFCC391D-A6BF-4994-AA97-D5A871BC6713}" sibTransId="{55BA0130-7CD4-4656-8F53-021BC3161BB4}"/>
    <dgm:cxn modelId="{381B49FB-8BE9-43FA-9459-68387EFE09B3}" type="presOf" srcId="{189E85A6-37CD-44A4-9DB6-A3E055424218}" destId="{7B5247E2-40D8-4386-850E-DE38ECCBDC96}" srcOrd="0" destOrd="0" presId="urn:microsoft.com/office/officeart/2005/8/layout/radial1"/>
    <dgm:cxn modelId="{E2456420-47AE-435B-967E-D8FDFB187E3B}" type="presOf" srcId="{80FCB53D-4AD5-4E8D-A110-4DD976951C62}" destId="{1CE272FD-ECD5-4852-A327-A33E5B14FFAE}" srcOrd="1" destOrd="0" presId="urn:microsoft.com/office/officeart/2005/8/layout/radial1"/>
    <dgm:cxn modelId="{65974812-5B43-42F8-B8A2-3E9135F6032B}" type="presOf" srcId="{DBE08EA2-2E38-4DFF-A077-1E4A154A0ED1}" destId="{6666EAE8-256A-410C-84B5-25BAECB20F71}" srcOrd="0" destOrd="0" presId="urn:microsoft.com/office/officeart/2005/8/layout/radial1"/>
    <dgm:cxn modelId="{2FB0E389-9DE0-4B4C-A576-AAC9C19856F0}" type="presOf" srcId="{EFCC391D-A6BF-4994-AA97-D5A871BC6713}" destId="{0DCDCFBE-3266-4610-9F35-78D8441FDC88}" srcOrd="0" destOrd="0" presId="urn:microsoft.com/office/officeart/2005/8/layout/radial1"/>
    <dgm:cxn modelId="{8E586E87-0441-44A2-B1AB-B0EC539E7A5F}" type="presOf" srcId="{5091D482-95E9-4069-AEB4-607CD6E8702A}" destId="{8C4DD06C-B01D-4D29-A8AA-FEE736A60C1C}" srcOrd="0" destOrd="0" presId="urn:microsoft.com/office/officeart/2005/8/layout/radial1"/>
    <dgm:cxn modelId="{58C4A85A-6CBB-47F8-AE3D-21AC714AE363}" type="presOf" srcId="{80FCB53D-4AD5-4E8D-A110-4DD976951C62}" destId="{7D6098DC-3F14-4689-A356-7DDFE9E39CF2}" srcOrd="0" destOrd="0" presId="urn:microsoft.com/office/officeart/2005/8/layout/radial1"/>
    <dgm:cxn modelId="{48CCDD30-064E-4293-B8AD-1BFB93C65582}" type="presOf" srcId="{EFCC391D-A6BF-4994-AA97-D5A871BC6713}" destId="{EAAE7E8E-B106-41B6-A346-E7A27224C91A}" srcOrd="1" destOrd="0" presId="urn:microsoft.com/office/officeart/2005/8/layout/radial1"/>
    <dgm:cxn modelId="{6F25DC49-3C04-4B09-9572-F8C97DD8590B}" type="presOf" srcId="{2B13076A-349D-402D-8F01-DE9BFC4DA42C}" destId="{1EDBA360-18A8-4054-9C7D-8133CA0F3A77}" srcOrd="1" destOrd="0" presId="urn:microsoft.com/office/officeart/2005/8/layout/radial1"/>
    <dgm:cxn modelId="{3DD56BB2-1E56-496C-AA1D-D36AA87598CE}" srcId="{5091D482-95E9-4069-AEB4-607CD6E8702A}" destId="{46CDBE52-B804-4199-BAC3-8C587FBE01AB}" srcOrd="4" destOrd="0" parTransId="{2D310E4E-DFE9-456A-A51C-71AB6493207D}" sibTransId="{97D8C6D0-B34F-4180-92CE-FC6403924337}"/>
    <dgm:cxn modelId="{90FC9631-FB2B-48F5-83EB-4663639F7492}" type="presOf" srcId="{B0E10E9A-FEEF-4C2A-860B-6849C90F6CC9}" destId="{A4DAE288-848A-43C6-BA9A-66D5F9FD9539}" srcOrd="0" destOrd="0" presId="urn:microsoft.com/office/officeart/2005/8/layout/radial1"/>
    <dgm:cxn modelId="{8B57910A-4817-435D-B33D-1C8D35564B7E}" type="presOf" srcId="{27C64667-8018-4FBC-ADC7-4A870FB2945A}" destId="{35CA23EB-AD29-44B3-85F2-62A3AEF36B8F}" srcOrd="0" destOrd="0" presId="urn:microsoft.com/office/officeart/2005/8/layout/radial1"/>
    <dgm:cxn modelId="{EA4420B0-E035-45A1-A69E-034C86B05766}" srcId="{5091D482-95E9-4069-AEB4-607CD6E8702A}" destId="{38D9AD5B-7A30-462D-97E5-6F7BC9799B21}" srcOrd="0" destOrd="0" parTransId="{B0E10E9A-FEEF-4C2A-860B-6849C90F6CC9}" sibTransId="{51FDAFC9-D31E-40B6-ABE1-957D032B9E28}"/>
    <dgm:cxn modelId="{DB28142F-B82C-4449-BC07-AB3CD1633976}" type="presOf" srcId="{2B13076A-349D-402D-8F01-DE9BFC4DA42C}" destId="{97762CAA-50E1-41CF-8DC1-2EB16AA2B523}" srcOrd="0" destOrd="0" presId="urn:microsoft.com/office/officeart/2005/8/layout/radial1"/>
    <dgm:cxn modelId="{E2E9C6E4-E728-4265-8348-99CEBFF0BE57}" srcId="{5091D482-95E9-4069-AEB4-607CD6E8702A}" destId="{B0A88927-2808-474C-9BB8-440AA776DC81}" srcOrd="2" destOrd="0" parTransId="{80FCB53D-4AD5-4E8D-A110-4DD976951C62}" sibTransId="{1B0A8257-8993-4C7D-9240-2A63B9635ACE}"/>
    <dgm:cxn modelId="{D293B4CF-E0B6-40B4-9920-FD9BC06F2422}" type="presOf" srcId="{9F76A116-326D-4102-9028-BFAD6337B8F0}" destId="{509609DC-3E9E-4B2D-A11C-BF50B912F6FD}" srcOrd="0" destOrd="0" presId="urn:microsoft.com/office/officeart/2005/8/layout/radial1"/>
    <dgm:cxn modelId="{602FE894-45C9-4E05-ABA3-ADCE601547AA}" type="presOf" srcId="{588CF3D0-48AF-49D1-9A15-8EF72C2353A8}" destId="{2008107D-3D14-4D11-8C3F-E23C61472832}" srcOrd="0" destOrd="0" presId="urn:microsoft.com/office/officeart/2005/8/layout/radial1"/>
    <dgm:cxn modelId="{4967C0F0-B712-482E-877C-77E40B2A3C25}" type="presOf" srcId="{DBE08EA2-2E38-4DFF-A077-1E4A154A0ED1}" destId="{6D0313A8-D680-4D0A-B18C-2E8AFD0D4CF5}" srcOrd="1" destOrd="0" presId="urn:microsoft.com/office/officeart/2005/8/layout/radial1"/>
    <dgm:cxn modelId="{50EEFED7-515B-4D9E-BB9A-F74B1FE43F3B}" type="presOf" srcId="{B0E10E9A-FEEF-4C2A-860B-6849C90F6CC9}" destId="{9BE98208-D66B-42C6-9A0A-F2177605F71F}" srcOrd="1" destOrd="0" presId="urn:microsoft.com/office/officeart/2005/8/layout/radial1"/>
    <dgm:cxn modelId="{FDB173E3-0590-45A3-BF3A-080463C84CE2}" type="presOf" srcId="{46CDBE52-B804-4199-BAC3-8C587FBE01AB}" destId="{D6E033A4-201E-4064-B901-5AF9ED5D26AC}" srcOrd="0" destOrd="0" presId="urn:microsoft.com/office/officeart/2005/8/layout/radial1"/>
    <dgm:cxn modelId="{0F8516E6-4BFC-4F2D-BCB8-52A576764F02}" type="presOf" srcId="{B0A88927-2808-474C-9BB8-440AA776DC81}" destId="{5851EDC2-B480-4FB3-B7F1-7C24376558CA}" srcOrd="0" destOrd="0" presId="urn:microsoft.com/office/officeart/2005/8/layout/radial1"/>
    <dgm:cxn modelId="{B82DC14C-FC93-4B00-8E15-4D7095A6A8FA}" srcId="{5091D482-95E9-4069-AEB4-607CD6E8702A}" destId="{9F76A116-326D-4102-9028-BFAD6337B8F0}" srcOrd="3" destOrd="0" parTransId="{2B13076A-349D-402D-8F01-DE9BFC4DA42C}" sibTransId="{31913188-5306-4AE4-A9CA-D62487983B15}"/>
    <dgm:cxn modelId="{A4F41DB6-61C0-4B27-AD73-36CEFE3CD61F}" type="presParOf" srcId="{7B5247E2-40D8-4386-850E-DE38ECCBDC96}" destId="{8C4DD06C-B01D-4D29-A8AA-FEE736A60C1C}" srcOrd="0" destOrd="0" presId="urn:microsoft.com/office/officeart/2005/8/layout/radial1"/>
    <dgm:cxn modelId="{CBEB463A-C00A-4D75-80AC-AD55BDF775E8}" type="presParOf" srcId="{7B5247E2-40D8-4386-850E-DE38ECCBDC96}" destId="{A4DAE288-848A-43C6-BA9A-66D5F9FD9539}" srcOrd="1" destOrd="0" presId="urn:microsoft.com/office/officeart/2005/8/layout/radial1"/>
    <dgm:cxn modelId="{A4618BF9-13E2-4675-B40D-71F247918163}" type="presParOf" srcId="{A4DAE288-848A-43C6-BA9A-66D5F9FD9539}" destId="{9BE98208-D66B-42C6-9A0A-F2177605F71F}" srcOrd="0" destOrd="0" presId="urn:microsoft.com/office/officeart/2005/8/layout/radial1"/>
    <dgm:cxn modelId="{2B034C92-56B9-44D1-906A-4BF8E04D5044}" type="presParOf" srcId="{7B5247E2-40D8-4386-850E-DE38ECCBDC96}" destId="{12B3D5EC-99F5-45A8-A85E-96B02FD7383B}" srcOrd="2" destOrd="0" presId="urn:microsoft.com/office/officeart/2005/8/layout/radial1"/>
    <dgm:cxn modelId="{C23E1DC0-EE37-4574-9037-E5B739F2A0FE}" type="presParOf" srcId="{7B5247E2-40D8-4386-850E-DE38ECCBDC96}" destId="{0DCDCFBE-3266-4610-9F35-78D8441FDC88}" srcOrd="3" destOrd="0" presId="urn:microsoft.com/office/officeart/2005/8/layout/radial1"/>
    <dgm:cxn modelId="{B562AD13-D679-4228-ABE9-E3FA66A9B412}" type="presParOf" srcId="{0DCDCFBE-3266-4610-9F35-78D8441FDC88}" destId="{EAAE7E8E-B106-41B6-A346-E7A27224C91A}" srcOrd="0" destOrd="0" presId="urn:microsoft.com/office/officeart/2005/8/layout/radial1"/>
    <dgm:cxn modelId="{B909D65D-C900-482D-84F8-AA0D78211330}" type="presParOf" srcId="{7B5247E2-40D8-4386-850E-DE38ECCBDC96}" destId="{2008107D-3D14-4D11-8C3F-E23C61472832}" srcOrd="4" destOrd="0" presId="urn:microsoft.com/office/officeart/2005/8/layout/radial1"/>
    <dgm:cxn modelId="{09F7B020-83FE-47D1-9236-16A2639B439F}" type="presParOf" srcId="{7B5247E2-40D8-4386-850E-DE38ECCBDC96}" destId="{7D6098DC-3F14-4689-A356-7DDFE9E39CF2}" srcOrd="5" destOrd="0" presId="urn:microsoft.com/office/officeart/2005/8/layout/radial1"/>
    <dgm:cxn modelId="{72AF704C-028B-44E0-BEF6-C73B86DF6200}" type="presParOf" srcId="{7D6098DC-3F14-4689-A356-7DDFE9E39CF2}" destId="{1CE272FD-ECD5-4852-A327-A33E5B14FFAE}" srcOrd="0" destOrd="0" presId="urn:microsoft.com/office/officeart/2005/8/layout/radial1"/>
    <dgm:cxn modelId="{96AAFB84-471C-4533-B6C7-FDD2F82723A8}" type="presParOf" srcId="{7B5247E2-40D8-4386-850E-DE38ECCBDC96}" destId="{5851EDC2-B480-4FB3-B7F1-7C24376558CA}" srcOrd="6" destOrd="0" presId="urn:microsoft.com/office/officeart/2005/8/layout/radial1"/>
    <dgm:cxn modelId="{BBE1C43A-698E-4ABE-9EF4-204BDFC0904E}" type="presParOf" srcId="{7B5247E2-40D8-4386-850E-DE38ECCBDC96}" destId="{97762CAA-50E1-41CF-8DC1-2EB16AA2B523}" srcOrd="7" destOrd="0" presId="urn:microsoft.com/office/officeart/2005/8/layout/radial1"/>
    <dgm:cxn modelId="{B4651161-B06E-4EC7-BFDB-D2F37BBEBB1A}" type="presParOf" srcId="{97762CAA-50E1-41CF-8DC1-2EB16AA2B523}" destId="{1EDBA360-18A8-4054-9C7D-8133CA0F3A77}" srcOrd="0" destOrd="0" presId="urn:microsoft.com/office/officeart/2005/8/layout/radial1"/>
    <dgm:cxn modelId="{FBBE7F7C-FE49-419B-8CD4-05F8F16DD9F0}" type="presParOf" srcId="{7B5247E2-40D8-4386-850E-DE38ECCBDC96}" destId="{509609DC-3E9E-4B2D-A11C-BF50B912F6FD}" srcOrd="8" destOrd="0" presId="urn:microsoft.com/office/officeart/2005/8/layout/radial1"/>
    <dgm:cxn modelId="{174D92E7-F5BF-4771-9A2A-8CBADE1FD2E7}" type="presParOf" srcId="{7B5247E2-40D8-4386-850E-DE38ECCBDC96}" destId="{09A721B3-A986-4A0B-BE25-B65B8FB4DB82}" srcOrd="9" destOrd="0" presId="urn:microsoft.com/office/officeart/2005/8/layout/radial1"/>
    <dgm:cxn modelId="{A4A4EF02-5A42-41B4-94B4-7ED86E7A4E6B}" type="presParOf" srcId="{09A721B3-A986-4A0B-BE25-B65B8FB4DB82}" destId="{71054462-58DD-42B1-92CA-1454A3533C2A}" srcOrd="0" destOrd="0" presId="urn:microsoft.com/office/officeart/2005/8/layout/radial1"/>
    <dgm:cxn modelId="{210C59E5-8F58-4F62-B029-90C00F0C4147}" type="presParOf" srcId="{7B5247E2-40D8-4386-850E-DE38ECCBDC96}" destId="{D6E033A4-201E-4064-B901-5AF9ED5D26AC}" srcOrd="10" destOrd="0" presId="urn:microsoft.com/office/officeart/2005/8/layout/radial1"/>
    <dgm:cxn modelId="{D4F36BFE-2B81-4367-8F1F-83D88074CAD8}" type="presParOf" srcId="{7B5247E2-40D8-4386-850E-DE38ECCBDC96}" destId="{6666EAE8-256A-410C-84B5-25BAECB20F71}" srcOrd="11" destOrd="0" presId="urn:microsoft.com/office/officeart/2005/8/layout/radial1"/>
    <dgm:cxn modelId="{87DEAAB4-3D42-4362-A188-3EF0800682E1}" type="presParOf" srcId="{6666EAE8-256A-410C-84B5-25BAECB20F71}" destId="{6D0313A8-D680-4D0A-B18C-2E8AFD0D4CF5}" srcOrd="0" destOrd="0" presId="urn:microsoft.com/office/officeart/2005/8/layout/radial1"/>
    <dgm:cxn modelId="{88C75D5C-7396-4371-98CC-5D42C7C9E50F}" type="presParOf" srcId="{7B5247E2-40D8-4386-850E-DE38ECCBDC96}" destId="{35CA23EB-AD29-44B3-85F2-62A3AEF36B8F}" srcOrd="12" destOrd="0" presId="urn:microsoft.com/office/officeart/2005/8/layout/radia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A543B-49DE-4D43-BE53-7D9BEC41A5AF}" type="datetimeFigureOut">
              <a:rPr lang="sr-Latn-CS" smtClean="0"/>
              <a:pPr/>
              <a:t>22.7.2014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9BB3B8-DF1D-4865-8AEF-9C95874486C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2EDF0-C49B-4CE9-B74C-8627DC0ECD22}" type="datetimeFigureOut">
              <a:rPr lang="sr-Latn-CS" smtClean="0"/>
              <a:pPr/>
              <a:t>22.7.2014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C3FD6-3FCC-488D-B9DA-AE69EA35C4A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C3FD6-3FCC-488D-B9DA-AE69EA35C4A3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EC6AFD7-2DD0-44C9-8B11-80521BAB3DBB}" type="datetimeFigureOut">
              <a:rPr lang="sr-Latn-CS" smtClean="0"/>
              <a:pPr/>
              <a:t>22.7.2014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10" name="Pravokut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avokut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vni povezni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vni povezni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vni povezni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avokut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A1D8508-9267-464E-8DF4-854EACB76E7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2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AFD7-2DD0-44C9-8B11-80521BAB3DBB}" type="datetimeFigureOut">
              <a:rPr lang="sr-Latn-CS" smtClean="0"/>
              <a:pPr/>
              <a:t>22.7.2014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8508-9267-464E-8DF4-854EACB76E7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wheel spokes="2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AFD7-2DD0-44C9-8B11-80521BAB3DBB}" type="datetimeFigureOut">
              <a:rPr lang="sr-Latn-CS" smtClean="0"/>
              <a:pPr/>
              <a:t>22.7.2014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8508-9267-464E-8DF4-854EACB76E7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wheel spokes="2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EC6AFD7-2DD0-44C9-8B11-80521BAB3DBB}" type="datetimeFigureOut">
              <a:rPr lang="sr-Latn-CS" smtClean="0"/>
              <a:pPr/>
              <a:t>22.7.2014</a:t>
            </a:fld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A1D8508-9267-464E-8DF4-854EACB76E7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  <p:transition>
    <p:wheel spokes="2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EC6AFD7-2DD0-44C9-8B11-80521BAB3DBB}" type="datetimeFigureOut">
              <a:rPr lang="sr-Latn-CS" smtClean="0"/>
              <a:pPr/>
              <a:t>22.7.2014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9" name="Pravokut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vni povezni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vni povezni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avokut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vni povezni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A1D8508-9267-464E-8DF4-854EACB76E7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2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AFD7-2DD0-44C9-8B11-80521BAB3DBB}" type="datetimeFigureOut">
              <a:rPr lang="sr-Latn-CS" smtClean="0"/>
              <a:pPr/>
              <a:t>22.7.2014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8508-9267-464E-8DF4-854EACB76E7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  <p:transition>
    <p:wheel spokes="2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AFD7-2DD0-44C9-8B11-80521BAB3DBB}" type="datetimeFigureOut">
              <a:rPr lang="sr-Latn-CS" smtClean="0"/>
              <a:pPr/>
              <a:t>22.7.2014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8508-9267-464E-8DF4-854EACB76E7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2" name="Rezervirano mjesto tekst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4" name="Rezervirano mjesto tekst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  <p:transition>
    <p:wheel spokes="2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6" name="Rezervirano mjesto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EC6AFD7-2DD0-44C9-8B11-80521BAB3DBB}" type="datetimeFigureOut">
              <a:rPr lang="sr-Latn-CS" smtClean="0"/>
              <a:pPr/>
              <a:t>22.7.2014</a:t>
            </a:fld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A1D8508-9267-464E-8DF4-854EACB76E7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  <p:transition>
    <p:wheel spokes="2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AFD7-2DD0-44C9-8B11-80521BAB3DBB}" type="datetimeFigureOut">
              <a:rPr lang="sr-Latn-CS" smtClean="0"/>
              <a:pPr/>
              <a:t>22.7.2014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8508-9267-464E-8DF4-854EACB76E7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wheel spokes="2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zervirano mjesto sadržaja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1" name="Rezervirano mjesto datum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EC6AFD7-2DD0-44C9-8B11-80521BAB3DBB}" type="datetimeFigureOut">
              <a:rPr lang="sr-Latn-CS" smtClean="0"/>
              <a:pPr/>
              <a:t>22.7.2014</a:t>
            </a:fld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A1D8508-9267-464E-8DF4-854EACB76E7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Rezervirano mjesto podnožj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2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avokut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vni povezni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vni povezni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vni povezni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Rezervirano mjesto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EC6AFD7-2DD0-44C9-8B11-80521BAB3DBB}" type="datetimeFigureOut">
              <a:rPr lang="sr-Latn-CS" smtClean="0"/>
              <a:pPr/>
              <a:t>22.7.2014</a:t>
            </a:fld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A1D8508-9267-464E-8DF4-854EACB76E7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Rezervirano mjesto podnožj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  <p:transition>
    <p:wheel spokes="2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EC6AFD7-2DD0-44C9-8B11-80521BAB3DBB}" type="datetimeFigureOut">
              <a:rPr lang="sr-Latn-CS" smtClean="0"/>
              <a:pPr/>
              <a:t>22.7.2014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u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A1D8508-9267-464E-8DF4-854EACB76E7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2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71472" y="1500174"/>
            <a:ext cx="7772400" cy="1470025"/>
          </a:xfrm>
        </p:spPr>
        <p:txBody>
          <a:bodyPr>
            <a:noAutofit/>
          </a:bodyPr>
          <a:lstStyle/>
          <a:p>
            <a:r>
              <a:rPr lang="hr-HR" sz="5400" dirty="0" smtClean="0"/>
              <a:t>Srednja škola</a:t>
            </a:r>
            <a:br>
              <a:rPr lang="hr-HR" sz="5400" dirty="0" smtClean="0"/>
            </a:br>
            <a:r>
              <a:rPr lang="hr-HR" sz="5400" dirty="0" smtClean="0"/>
              <a:t>Mate Balote</a:t>
            </a:r>
            <a:endParaRPr lang="hr-HR" sz="5400" dirty="0"/>
          </a:p>
        </p:txBody>
      </p:sp>
      <p:pic>
        <p:nvPicPr>
          <p:cNvPr id="1026" name="Picture 2" descr="logo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4572008"/>
            <a:ext cx="2071702" cy="1408757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4" name="TekstniOkvir 3"/>
          <p:cNvSpPr txBox="1"/>
          <p:nvPr/>
        </p:nvSpPr>
        <p:spPr>
          <a:xfrm>
            <a:off x="2285984" y="3071810"/>
            <a:ext cx="61221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r-HR" dirty="0" smtClean="0"/>
          </a:p>
          <a:p>
            <a:r>
              <a:rPr lang="pl-PL" dirty="0" smtClean="0"/>
              <a:t> Prijedlog obrazovnih programa i zanimanja za izradbu </a:t>
            </a:r>
          </a:p>
          <a:p>
            <a:r>
              <a:rPr lang="hr-HR" dirty="0" smtClean="0"/>
              <a:t> mreže škola i programa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hangingPunct="0">
              <a:spcAft>
                <a:spcPts val="0"/>
              </a:spcAft>
            </a:pPr>
            <a:r>
              <a:rPr lang="hr-HR" sz="2400" b="1" dirty="0" smtClean="0">
                <a:latin typeface="Times New Roman"/>
                <a:ea typeface="Times New Roman"/>
              </a:rPr>
              <a:t>Srednja škola Mate Balote Poreč - Broj upisanih učenika/učenica u posljednjih 10 godina</a:t>
            </a:r>
            <a:br>
              <a:rPr lang="hr-HR" sz="2400" b="1" dirty="0" smtClean="0">
                <a:latin typeface="Times New Roman"/>
                <a:ea typeface="Times New Roman"/>
              </a:rPr>
            </a:br>
            <a:endParaRPr lang="hr-HR" sz="2800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sz="quarter" idx="1"/>
          </p:nvPr>
        </p:nvGraphicFramePr>
        <p:xfrm>
          <a:off x="571472" y="1071546"/>
          <a:ext cx="7467600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1066800"/>
                <a:gridCol w="1066800"/>
                <a:gridCol w="1066800"/>
                <a:gridCol w="1066800"/>
                <a:gridCol w="1066800"/>
                <a:gridCol w="1066800"/>
              </a:tblGrid>
              <a:tr h="37084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Times New Roman"/>
                          <a:ea typeface="Times New Roman"/>
                        </a:rPr>
                        <a:t>Godina upisa</a:t>
                      </a:r>
                      <a:endParaRPr lang="hr-HR" sz="14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Times New Roman"/>
                          <a:ea typeface="Times New Roman"/>
                        </a:rPr>
                        <a:t>Opća gimnazija</a:t>
                      </a:r>
                      <a:endParaRPr lang="hr-HR" sz="14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Jezična gimnazija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Poljoprivredni tehničar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Ekonomist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Times New Roman"/>
                          <a:ea typeface="Times New Roman"/>
                        </a:rPr>
                        <a:t>Komercijalist</a:t>
                      </a:r>
                      <a:endParaRPr lang="hr-HR" sz="14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Prodavač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Times New Roman"/>
                          <a:ea typeface="Times New Roman"/>
                        </a:rPr>
                        <a:t>2013./2014.</a:t>
                      </a:r>
                      <a:endParaRPr lang="hr-HR" sz="14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4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4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56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0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0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2012./2013.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4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4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Times New Roman"/>
                          <a:ea typeface="Times New Roman"/>
                        </a:rPr>
                        <a:t>56</a:t>
                      </a:r>
                      <a:endParaRPr lang="hr-HR" sz="14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Times New Roman"/>
                          <a:ea typeface="Times New Roman"/>
                        </a:rPr>
                        <a:t>0</a:t>
                      </a:r>
                      <a:endParaRPr lang="hr-HR" sz="14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0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2011./2012.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4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4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54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4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0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2010./2011.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4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52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Times New Roman"/>
                          <a:ea typeface="Times New Roman"/>
                        </a:rPr>
                        <a:t>19</a:t>
                      </a:r>
                      <a:endParaRPr lang="hr-HR" sz="14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0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2009./2010.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29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29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Times New Roman"/>
                          <a:ea typeface="Times New Roman"/>
                        </a:rPr>
                        <a:t>57</a:t>
                      </a:r>
                      <a:endParaRPr lang="hr-HR" sz="14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Times New Roman"/>
                          <a:ea typeface="Times New Roman"/>
                        </a:rPr>
                        <a:t>30</a:t>
                      </a:r>
                      <a:endParaRPr lang="hr-HR" sz="14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0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2008./2009.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29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19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4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4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2007./2008.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20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19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4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4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2006./2007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4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2005./2006.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4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4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2004./2005.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30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4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4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</a:tr>
            </a:tbl>
          </a:graphicData>
        </a:graphic>
      </p:graphicFrame>
    </p:spTree>
  </p:cSld>
  <p:clrMapOvr>
    <a:masterClrMapping/>
  </p:clrMapOvr>
  <p:transition>
    <p:wheel spokes="2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57158" y="785794"/>
            <a:ext cx="8229600" cy="1143000"/>
          </a:xfrm>
        </p:spPr>
        <p:txBody>
          <a:bodyPr/>
          <a:lstStyle/>
          <a:p>
            <a:r>
              <a:rPr lang="hr-HR" b="1" dirty="0"/>
              <a:t>Broj učenika u 2013./</a:t>
            </a:r>
            <a:r>
              <a:rPr lang="hr-HR" b="1" dirty="0" smtClean="0"/>
              <a:t>2014. </a:t>
            </a:r>
            <a:r>
              <a:rPr lang="hr-HR" b="1" dirty="0"/>
              <a:t>godini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sz="quarter" idx="1"/>
          </p:nvPr>
        </p:nvGraphicFramePr>
        <p:xfrm>
          <a:off x="285720" y="2500306"/>
          <a:ext cx="8229599" cy="267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r-HR" sz="1800" b="1" dirty="0">
                          <a:latin typeface="Times New Roman"/>
                          <a:ea typeface="Times New Roman"/>
                        </a:rPr>
                        <a:t>Razred</a:t>
                      </a:r>
                      <a:endParaRPr lang="hr-HR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Opća gimnazija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Jezična gimnazija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r-HR" sz="1800" b="1" dirty="0">
                          <a:latin typeface="Times New Roman"/>
                          <a:ea typeface="Times New Roman"/>
                        </a:rPr>
                        <a:t>Agrotehničar</a:t>
                      </a:r>
                      <a:endParaRPr lang="hr-HR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Poljoprivredni tehničar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Ekonomist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Komercijalist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1.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0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55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0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2.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29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0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59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0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3.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29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0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55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4.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0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20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Ukupno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106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110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62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>
                          <a:latin typeface="Times New Roman"/>
                          <a:ea typeface="Times New Roman"/>
                        </a:rPr>
                        <a:t>217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800" b="1" dirty="0"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wheel spokes="2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sz="3100" b="1" dirty="0"/>
              <a:t>REZULTAT PREDUPISA </a:t>
            </a:r>
            <a:r>
              <a:rPr lang="hr-HR" sz="3100" b="1" dirty="0" smtClean="0"/>
              <a:t>ZA 2014./2015.PO </a:t>
            </a:r>
            <a:r>
              <a:rPr lang="hr-HR" sz="3100" b="1" dirty="0"/>
              <a:t>PROGRAMIMA ZA SŠ M BALOTE</a:t>
            </a:r>
            <a:r>
              <a:rPr lang="hr-HR" b="1" dirty="0"/>
              <a:t/>
            </a:r>
            <a:br>
              <a:rPr lang="hr-HR" b="1" dirty="0"/>
            </a:b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661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600"/>
                <a:gridCol w="1244600"/>
                <a:gridCol w="1244600"/>
                <a:gridCol w="1244600"/>
                <a:gridCol w="1244600"/>
                <a:gridCol w="1244600"/>
              </a:tblGrid>
              <a:tr h="370840"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 dirty="0">
                          <a:latin typeface="Arial"/>
                          <a:ea typeface="Times New Roman"/>
                        </a:rPr>
                        <a:t>Program</a:t>
                      </a:r>
                      <a:endParaRPr lang="hr-HR" sz="16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>
                          <a:latin typeface="Arial"/>
                          <a:ea typeface="Times New Roman"/>
                        </a:rPr>
                        <a:t>Odobreni broj razrenih odjela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>
                          <a:latin typeface="Arial"/>
                          <a:ea typeface="Times New Roman"/>
                        </a:rPr>
                        <a:t>Broj odobrenih upisnih mjesta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>
                          <a:latin typeface="Arial"/>
                          <a:ea typeface="Times New Roman"/>
                        </a:rPr>
                        <a:t>Broj prijava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>
                          <a:latin typeface="Arial"/>
                          <a:ea typeface="Times New Roman"/>
                        </a:rPr>
                        <a:t>Prosječni prioritet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>
                          <a:latin typeface="Arial"/>
                          <a:ea typeface="Times New Roman"/>
                        </a:rPr>
                        <a:t>Broj prijava normiran na prvi prioritet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 anchor="b"/>
                </a:tc>
              </a:tr>
              <a:tr h="735518"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>
                          <a:latin typeface="Arial"/>
                          <a:ea typeface="Times New Roman"/>
                        </a:rPr>
                        <a:t>Ekonomist (060604)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 b="0" dirty="0">
                        <a:latin typeface="Arial"/>
                        <a:ea typeface="Times New Roman"/>
                      </a:endParaRPr>
                    </a:p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 b="0" dirty="0" smtClean="0">
                        <a:latin typeface="Arial"/>
                        <a:ea typeface="Times New Roman"/>
                      </a:endParaRPr>
                    </a:p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 dirty="0" smtClean="0">
                          <a:latin typeface="Arial"/>
                          <a:ea typeface="Times New Roman"/>
                        </a:rPr>
                        <a:t>2</a:t>
                      </a:r>
                      <a:endParaRPr lang="hr-HR" sz="16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 b="0" dirty="0">
                        <a:latin typeface="Arial"/>
                        <a:ea typeface="Times New Roman"/>
                      </a:endParaRPr>
                    </a:p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 b="0" dirty="0" smtClean="0">
                        <a:latin typeface="Arial"/>
                        <a:ea typeface="Times New Roman"/>
                      </a:endParaRPr>
                    </a:p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 dirty="0" smtClean="0">
                          <a:latin typeface="Arial"/>
                          <a:ea typeface="Times New Roman"/>
                        </a:rPr>
                        <a:t>48</a:t>
                      </a:r>
                      <a:endParaRPr lang="hr-HR" sz="16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 dirty="0">
                          <a:latin typeface="Arial"/>
                          <a:ea typeface="Times New Roman"/>
                        </a:rPr>
                        <a:t>130</a:t>
                      </a:r>
                      <a:endParaRPr lang="hr-HR" sz="16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 dirty="0">
                          <a:latin typeface="Arial"/>
                          <a:ea typeface="Times New Roman"/>
                        </a:rPr>
                        <a:t>2,9</a:t>
                      </a:r>
                      <a:endParaRPr lang="hr-HR" sz="16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 dirty="0">
                          <a:latin typeface="Arial"/>
                          <a:ea typeface="Times New Roman"/>
                        </a:rPr>
                        <a:t>44,2</a:t>
                      </a:r>
                      <a:endParaRPr lang="hr-HR" sz="16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>
                          <a:latin typeface="Arial"/>
                          <a:ea typeface="Times New Roman"/>
                        </a:rPr>
                        <a:t>Jezična gimnazija (320304)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 b="0" dirty="0">
                        <a:latin typeface="Arial"/>
                        <a:ea typeface="Times New Roman"/>
                      </a:endParaRPr>
                    </a:p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 b="0" dirty="0" smtClean="0">
                        <a:latin typeface="Arial"/>
                        <a:ea typeface="Times New Roman"/>
                      </a:endParaRPr>
                    </a:p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 dirty="0" smtClean="0">
                          <a:latin typeface="Arial"/>
                          <a:ea typeface="Times New Roman"/>
                        </a:rPr>
                        <a:t>1</a:t>
                      </a:r>
                      <a:endParaRPr lang="hr-HR" sz="16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 b="0" dirty="0">
                        <a:latin typeface="Arial"/>
                        <a:ea typeface="Times New Roman"/>
                      </a:endParaRPr>
                    </a:p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 b="0" dirty="0" smtClean="0">
                        <a:latin typeface="Arial"/>
                        <a:ea typeface="Times New Roman"/>
                      </a:endParaRPr>
                    </a:p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 dirty="0" smtClean="0">
                          <a:latin typeface="Arial"/>
                          <a:ea typeface="Times New Roman"/>
                        </a:rPr>
                        <a:t>28</a:t>
                      </a:r>
                      <a:endParaRPr lang="hr-HR" sz="16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 dirty="0">
                          <a:latin typeface="Arial"/>
                          <a:ea typeface="Times New Roman"/>
                        </a:rPr>
                        <a:t>113</a:t>
                      </a:r>
                      <a:endParaRPr lang="hr-HR" sz="16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>
                          <a:latin typeface="Arial"/>
                          <a:ea typeface="Times New Roman"/>
                        </a:rPr>
                        <a:t>2,7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>
                          <a:latin typeface="Arial"/>
                          <a:ea typeface="Times New Roman"/>
                        </a:rPr>
                        <a:t>42,4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>
                          <a:latin typeface="Arial"/>
                          <a:ea typeface="Times New Roman"/>
                        </a:rPr>
                        <a:t>Komercijalist (060304)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 b="0">
                        <a:latin typeface="Arial"/>
                        <a:ea typeface="Times New Roman"/>
                      </a:endParaRPr>
                    </a:p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>
                          <a:latin typeface="Arial"/>
                          <a:ea typeface="Times New Roman"/>
                        </a:rPr>
                        <a:t>0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 b="0">
                        <a:latin typeface="Arial"/>
                        <a:ea typeface="Times New Roman"/>
                      </a:endParaRPr>
                    </a:p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>
                          <a:latin typeface="Arial"/>
                          <a:ea typeface="Times New Roman"/>
                        </a:rPr>
                        <a:t>0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 dirty="0">
                          <a:latin typeface="Arial"/>
                          <a:ea typeface="Times New Roman"/>
                        </a:rPr>
                        <a:t>44</a:t>
                      </a:r>
                      <a:endParaRPr lang="hr-HR" sz="16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 dirty="0">
                          <a:latin typeface="Arial"/>
                          <a:ea typeface="Times New Roman"/>
                        </a:rPr>
                        <a:t>4,3</a:t>
                      </a:r>
                      <a:endParaRPr lang="hr-HR" sz="16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>
                          <a:latin typeface="Arial"/>
                          <a:ea typeface="Times New Roman"/>
                        </a:rPr>
                        <a:t>10,1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>
                          <a:latin typeface="Arial"/>
                          <a:ea typeface="Times New Roman"/>
                        </a:rPr>
                        <a:t>Opća gimnazija (320104)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 b="0">
                        <a:latin typeface="Arial"/>
                        <a:ea typeface="Times New Roman"/>
                      </a:endParaRPr>
                    </a:p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>
                          <a:latin typeface="Arial"/>
                          <a:ea typeface="Times New Roman"/>
                        </a:rPr>
                        <a:t>1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 b="0">
                        <a:latin typeface="Arial"/>
                        <a:ea typeface="Times New Roman"/>
                      </a:endParaRPr>
                    </a:p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>
                          <a:latin typeface="Arial"/>
                          <a:ea typeface="Times New Roman"/>
                        </a:rPr>
                        <a:t>28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>
                          <a:latin typeface="Arial"/>
                          <a:ea typeface="Times New Roman"/>
                        </a:rPr>
                        <a:t>108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 dirty="0">
                          <a:latin typeface="Arial"/>
                          <a:ea typeface="Times New Roman"/>
                        </a:rPr>
                        <a:t>2,4</a:t>
                      </a:r>
                      <a:endParaRPr lang="hr-HR" sz="16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 dirty="0">
                          <a:latin typeface="Arial"/>
                          <a:ea typeface="Times New Roman"/>
                        </a:rPr>
                        <a:t>44,3</a:t>
                      </a:r>
                      <a:endParaRPr lang="hr-HR" sz="16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>
                          <a:latin typeface="Arial"/>
                          <a:ea typeface="Times New Roman"/>
                        </a:rPr>
                        <a:t>Agrotehničar - novi strukovni kurikulum (330604) 4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 b="0" dirty="0">
                        <a:latin typeface="Arial"/>
                        <a:ea typeface="Times New Roman"/>
                      </a:endParaRPr>
                    </a:p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 b="0" dirty="0" smtClean="0">
                        <a:latin typeface="Arial"/>
                        <a:ea typeface="Times New Roman"/>
                      </a:endParaRPr>
                    </a:p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 b="0" dirty="0" smtClean="0">
                        <a:latin typeface="Arial"/>
                        <a:ea typeface="Times New Roman"/>
                      </a:endParaRPr>
                    </a:p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 dirty="0" smtClean="0">
                          <a:latin typeface="Arial"/>
                          <a:ea typeface="Times New Roman"/>
                        </a:rPr>
                        <a:t>1</a:t>
                      </a:r>
                      <a:endParaRPr lang="hr-HR" sz="16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 b="0" dirty="0">
                        <a:latin typeface="Arial"/>
                        <a:ea typeface="Times New Roman"/>
                      </a:endParaRPr>
                    </a:p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 b="0" dirty="0" smtClean="0">
                        <a:latin typeface="Arial"/>
                        <a:ea typeface="Times New Roman"/>
                      </a:endParaRPr>
                    </a:p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 b="0" dirty="0" smtClean="0">
                        <a:latin typeface="Arial"/>
                        <a:ea typeface="Times New Roman"/>
                      </a:endParaRPr>
                    </a:p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 dirty="0" smtClean="0">
                          <a:latin typeface="Arial"/>
                          <a:ea typeface="Times New Roman"/>
                        </a:rPr>
                        <a:t>24</a:t>
                      </a:r>
                      <a:endParaRPr lang="hr-HR" sz="16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>
                          <a:latin typeface="Arial"/>
                          <a:ea typeface="Times New Roman"/>
                        </a:rPr>
                        <a:t>56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>
                          <a:latin typeface="Arial"/>
                          <a:ea typeface="Times New Roman"/>
                        </a:rPr>
                        <a:t>2,8</a:t>
                      </a:r>
                      <a:endParaRPr lang="hr-HR" sz="1600" b="1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 dirty="0">
                          <a:latin typeface="Arial"/>
                          <a:ea typeface="Times New Roman"/>
                        </a:rPr>
                        <a:t>19,8</a:t>
                      </a:r>
                      <a:endParaRPr lang="hr-HR" sz="1600" b="1" dirty="0">
                        <a:latin typeface="Times New Roman"/>
                        <a:ea typeface="Times New Roman"/>
                      </a:endParaRPr>
                    </a:p>
                  </a:txBody>
                  <a:tcPr marL="62230" marR="62230" marT="0" marB="0" anchor="b"/>
                </a:tc>
              </a:tr>
            </a:tbl>
          </a:graphicData>
        </a:graphic>
      </p:graphicFrame>
    </p:spTree>
  </p:cSld>
  <p:clrMapOvr>
    <a:masterClrMapping/>
  </p:clrMapOvr>
  <p:transition>
    <p:wheel spokes="2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>
            <a:normAutofit/>
          </a:bodyPr>
          <a:lstStyle/>
          <a:p>
            <a:r>
              <a:rPr lang="hr-HR" dirty="0" smtClean="0"/>
              <a:t>PODRUČJE RADA - GIMNAZIJA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467600" cy="5045216"/>
          </a:xfrm>
        </p:spPr>
        <p:txBody>
          <a:bodyPr>
            <a:normAutofit fontScale="92500" lnSpcReduction="10000"/>
          </a:bodyPr>
          <a:lstStyle/>
          <a:p>
            <a:pPr hangingPunct="0"/>
            <a:r>
              <a:rPr lang="hr-HR" sz="2600" b="1" dirty="0" smtClean="0"/>
              <a:t>PLAN – POVEĆATI UPISE ZA JEDAN RAZRED UČENIKA U JEZIČNOJ GIMNAZIJI</a:t>
            </a:r>
          </a:p>
          <a:p>
            <a:pPr lvl="0" hangingPunct="0"/>
            <a:r>
              <a:rPr lang="hr-HR" dirty="0" smtClean="0"/>
              <a:t>Danas opća i jezična gimnazija</a:t>
            </a:r>
            <a:endParaRPr lang="hr-HR" b="1" dirty="0" smtClean="0"/>
          </a:p>
          <a:p>
            <a:pPr lvl="0" hangingPunct="0"/>
            <a:r>
              <a:rPr lang="hr-HR" dirty="0" smtClean="0"/>
              <a:t>Reformom mreže škola se planira povećanje gimnazijskih razreda u državi na omjer do 40% gimnazije, 60% strukovne škole (danas oko 25%gimnazijalaca u upisnim kvotama)</a:t>
            </a:r>
            <a:endParaRPr lang="hr-HR" b="1" dirty="0" smtClean="0"/>
          </a:p>
          <a:p>
            <a:pPr lvl="0" hangingPunct="0"/>
            <a:r>
              <a:rPr lang="hr-HR" b="1" dirty="0" smtClean="0"/>
              <a:t>Potrebe lokalne zajednice za visokoobrazovanim kadrovima </a:t>
            </a:r>
            <a:r>
              <a:rPr lang="hr-HR" dirty="0" smtClean="0"/>
              <a:t>– mali broj nezaposlenih sa višom i visokom stručnom spremom, kao i vrlo mali broj nezaposlenih gimnazijalaca</a:t>
            </a:r>
          </a:p>
          <a:p>
            <a:r>
              <a:rPr lang="pl-PL" b="1" dirty="0" smtClean="0"/>
              <a:t>Preporuke za obrazovnu upisnu politiku  - u</a:t>
            </a:r>
            <a:r>
              <a:rPr lang="hr-HR" dirty="0" smtClean="0"/>
              <a:t> području humanističkih znanosti: polje filologije i to dvije grane: </a:t>
            </a:r>
            <a:r>
              <a:rPr lang="hr-HR" b="1" dirty="0" smtClean="0"/>
              <a:t>anglistike i germanistike </a:t>
            </a:r>
            <a:endParaRPr lang="hr-HR" dirty="0" smtClean="0"/>
          </a:p>
        </p:txBody>
      </p:sp>
    </p:spTree>
  </p:cSld>
  <p:clrMapOvr>
    <a:masterClrMapping/>
  </p:clrMapOvr>
  <p:transition>
    <p:wheel spokes="2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SEKTOR EKONOMIJE TRGOVINE I POSLOVNE ADMINISTRACIJE - EKONOMIST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lnSpcReduction="10000"/>
          </a:bodyPr>
          <a:lstStyle/>
          <a:p>
            <a:pPr hangingPunct="0"/>
            <a:r>
              <a:rPr lang="hr-HR" sz="2800" b="1" dirty="0" smtClean="0"/>
              <a:t>PLAN  - UPIS DVA RAZREDA EKONOMISTA</a:t>
            </a:r>
          </a:p>
          <a:p>
            <a:pPr lvl="0" hangingPunct="0"/>
            <a:r>
              <a:rPr lang="hr-HR" dirty="0" smtClean="0"/>
              <a:t>Nastavak tradicije ekonomske škole koja u Poreču od 1960.god.</a:t>
            </a:r>
          </a:p>
          <a:p>
            <a:pPr lvl="0" hangingPunct="0"/>
            <a:r>
              <a:rPr lang="hr-HR" dirty="0" smtClean="0"/>
              <a:t>Uz Ekonomsku škole u Puli škola sa najvećim brojem učenika u ovom programu</a:t>
            </a:r>
            <a:endParaRPr lang="hr-HR" b="1" dirty="0" smtClean="0"/>
          </a:p>
          <a:p>
            <a:pPr lvl="0" hangingPunct="0"/>
            <a:r>
              <a:rPr lang="hr-HR" dirty="0" smtClean="0"/>
              <a:t>Prijedlogom za racionalizacijom mreže škola već smanjen broj učenika u ovom sektoru u našoj školi</a:t>
            </a:r>
            <a:endParaRPr lang="hr-HR" b="1" dirty="0" smtClean="0"/>
          </a:p>
          <a:p>
            <a:pPr lvl="0" hangingPunct="0"/>
            <a:r>
              <a:rPr lang="hr-HR" dirty="0" smtClean="0"/>
              <a:t>Obzirom da se gospodarstvo u Poreču temelji uglavnom na turizmu i uslužnim djelatnostima, bankarski sektor… – potreba za opstankom ova dva razreda.</a:t>
            </a:r>
            <a:endParaRPr lang="hr-HR" b="1" dirty="0" smtClean="0"/>
          </a:p>
        </p:txBody>
      </p:sp>
    </p:spTree>
  </p:cSld>
  <p:clrMapOvr>
    <a:masterClrMapping/>
  </p:clrMapOvr>
  <p:transition>
    <p:wheel spokes="2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7467600" cy="1143000"/>
          </a:xfrm>
        </p:spPr>
        <p:txBody>
          <a:bodyPr>
            <a:noAutofit/>
          </a:bodyPr>
          <a:lstStyle/>
          <a:p>
            <a:r>
              <a:rPr lang="hr-HR" sz="2800" dirty="0" smtClean="0"/>
              <a:t>SEKTOR POLJOPRIVREDA, PREHRANA I VETERINA – </a:t>
            </a:r>
            <a:br>
              <a:rPr lang="hr-HR" sz="2800" dirty="0" smtClean="0"/>
            </a:br>
            <a:r>
              <a:rPr lang="hr-HR" sz="2800" dirty="0" smtClean="0"/>
              <a:t>POLJOPRIVREDNI TEHNIČAR OPĆI/AGROTEHNIČAR</a:t>
            </a:r>
            <a:endParaRPr lang="hr-HR" sz="2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28596" y="1928802"/>
            <a:ext cx="7467600" cy="4714908"/>
          </a:xfrm>
        </p:spPr>
        <p:txBody>
          <a:bodyPr>
            <a:normAutofit fontScale="70000" lnSpcReduction="20000"/>
          </a:bodyPr>
          <a:lstStyle/>
          <a:p>
            <a:pPr hangingPunct="0"/>
            <a:r>
              <a:rPr lang="hr-HR" sz="4000" b="1" dirty="0" smtClean="0"/>
              <a:t>PLAN ZA UPIS JEDNOG RAZREDA AGROTEHNIČARA</a:t>
            </a:r>
          </a:p>
          <a:p>
            <a:pPr lvl="0" hangingPunct="0"/>
            <a:r>
              <a:rPr lang="hr-HR" u="sng" dirty="0" smtClean="0"/>
              <a:t>JEDINA ŠKOLA U ISTARSKOJ ŽUPANIJI SA OVIM PROGRAMOM</a:t>
            </a:r>
          </a:p>
          <a:p>
            <a:pPr hangingPunct="0"/>
            <a:r>
              <a:rPr lang="hr-HR" dirty="0" smtClean="0"/>
              <a:t>2012./2013. Uveden eksperimentalni </a:t>
            </a:r>
            <a:r>
              <a:rPr lang="hr-HR" b="1" dirty="0" smtClean="0"/>
              <a:t>program Agrotehničar </a:t>
            </a:r>
            <a:r>
              <a:rPr lang="hr-HR" dirty="0" smtClean="0"/>
              <a:t>– novi </a:t>
            </a:r>
            <a:r>
              <a:rPr lang="hr-HR" dirty="0" err="1" smtClean="0"/>
              <a:t>kurikulumi</a:t>
            </a:r>
            <a:r>
              <a:rPr lang="hr-HR" dirty="0" smtClean="0"/>
              <a:t> prilagođeni standardima EU</a:t>
            </a:r>
            <a:endParaRPr lang="hr-HR" b="1" dirty="0" smtClean="0"/>
          </a:p>
          <a:p>
            <a:pPr lvl="0" hangingPunct="0"/>
            <a:r>
              <a:rPr lang="hr-HR" dirty="0" smtClean="0"/>
              <a:t>programi koji su </a:t>
            </a:r>
            <a:r>
              <a:rPr lang="hr-HR" b="1" dirty="0" smtClean="0"/>
              <a:t>usmjereni na vinarstvo, vinogradarstvo i južne kulture</a:t>
            </a:r>
            <a:r>
              <a:rPr lang="hr-HR" dirty="0" smtClean="0"/>
              <a:t>,  </a:t>
            </a:r>
            <a:endParaRPr lang="hr-HR" b="1" dirty="0" smtClean="0"/>
          </a:p>
          <a:p>
            <a:pPr lvl="0" hangingPunct="0"/>
            <a:r>
              <a:rPr lang="hr-HR" dirty="0" smtClean="0"/>
              <a:t>Učenici  - djeca vlasnika OPG-a i oni koji to namjeravaju postati</a:t>
            </a:r>
          </a:p>
          <a:p>
            <a:pPr lvl="0" hangingPunct="0"/>
            <a:r>
              <a:rPr lang="hr-HR" dirty="0" smtClean="0"/>
              <a:t>Utjecaj na razvoj ruralnih područja Istarske i Primorsko goranske županije</a:t>
            </a:r>
            <a:endParaRPr lang="hr-HR" b="1" dirty="0" smtClean="0"/>
          </a:p>
          <a:p>
            <a:pPr lvl="0" hangingPunct="0"/>
            <a:r>
              <a:rPr lang="hr-HR" dirty="0" smtClean="0"/>
              <a:t>Centar izvrsnosti – povećanje broja programa/učenika i proširenje upisnog područja</a:t>
            </a:r>
          </a:p>
          <a:p>
            <a:pPr lvl="1" hangingPunct="0"/>
            <a:r>
              <a:rPr lang="hr-HR" dirty="0" smtClean="0"/>
              <a:t>osiguravanje </a:t>
            </a:r>
            <a:r>
              <a:rPr lang="hr-HR" dirty="0" err="1" smtClean="0"/>
              <a:t>materijalnihi</a:t>
            </a:r>
            <a:r>
              <a:rPr lang="hr-HR" dirty="0" smtClean="0"/>
              <a:t> prostornih uvjeta za rad participiranje u EU projektima</a:t>
            </a:r>
          </a:p>
          <a:p>
            <a:pPr lvl="1" hangingPunct="0"/>
            <a:r>
              <a:rPr lang="hr-HR" dirty="0" smtClean="0"/>
              <a:t>rješavanje imovinsko pravnih odnosa</a:t>
            </a:r>
          </a:p>
          <a:p>
            <a:pPr lvl="1" hangingPunct="0"/>
            <a:r>
              <a:rPr lang="hr-HR" dirty="0" smtClean="0"/>
              <a:t>Povećanje broja učenika i osiguravanje smještaja  - doma za učenike</a:t>
            </a:r>
            <a:endParaRPr lang="hr-HR" b="1" dirty="0" smtClean="0"/>
          </a:p>
          <a:p>
            <a:pPr lvl="0" hangingPunct="0"/>
            <a:endParaRPr lang="hr-HR" b="1" dirty="0" smtClean="0"/>
          </a:p>
          <a:p>
            <a:endParaRPr lang="hr-HR" dirty="0"/>
          </a:p>
        </p:txBody>
      </p:sp>
    </p:spTree>
  </p:cSld>
  <p:clrMapOvr>
    <a:masterClrMapping/>
  </p:clrMapOvr>
  <p:transition>
    <p:wheel spokes="2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USPJESI NAŠIH UČENIKA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/>
              <a:t>Uspjesi iz općeobrazovnih predmeta </a:t>
            </a:r>
            <a:r>
              <a:rPr lang="hr-HR" b="1" dirty="0" err="1" smtClean="0"/>
              <a:t>gimazijalci</a:t>
            </a:r>
            <a:r>
              <a:rPr lang="hr-HR" b="1" dirty="0" smtClean="0"/>
              <a:t> i strukovne: </a:t>
            </a:r>
            <a:r>
              <a:rPr lang="hr-HR" dirty="0" smtClean="0"/>
              <a:t>strani jezici, hrvatski jezik, matematika, povijest, zemljopis, </a:t>
            </a:r>
            <a:r>
              <a:rPr lang="hr-HR" dirty="0" err="1" smtClean="0"/>
              <a:t>biolgija</a:t>
            </a:r>
            <a:endParaRPr lang="hr-HR" dirty="0" smtClean="0"/>
          </a:p>
          <a:p>
            <a:r>
              <a:rPr lang="hr-HR" b="1" dirty="0" smtClean="0"/>
              <a:t>Uspjesi učenika strukovnih programa</a:t>
            </a:r>
            <a:r>
              <a:rPr lang="hr-HR" dirty="0" smtClean="0"/>
              <a:t>: smotre učeničkih zadruga, </a:t>
            </a:r>
            <a:r>
              <a:rPr lang="hr-HR" dirty="0" err="1" smtClean="0"/>
              <a:t>Agro</a:t>
            </a:r>
            <a:r>
              <a:rPr lang="hr-HR" dirty="0" smtClean="0"/>
              <a:t>, mladi poduzetnik i vježbenička tvrtka, računovodstvo</a:t>
            </a:r>
          </a:p>
          <a:p>
            <a:r>
              <a:rPr lang="hr-HR" b="1" dirty="0" smtClean="0"/>
              <a:t>Sportski uspjesi: </a:t>
            </a:r>
            <a:r>
              <a:rPr lang="hr-HR" sz="2600" dirty="0" smtClean="0"/>
              <a:t>tri godine uzastopno – najbolji školski sportski klub u Istarskoj županiji, odbojkašice četvrti put uzastopno državne prvakinje, 2012.god desete na svijetu, 2014.god sedamnaeste na svijetu, stolni tenis treće mjesto na državnom prvenstvu …</a:t>
            </a:r>
            <a:endParaRPr lang="hr-HR" dirty="0" smtClean="0"/>
          </a:p>
        </p:txBody>
      </p:sp>
    </p:spTree>
  </p:cSld>
  <p:clrMapOvr>
    <a:masterClrMapping/>
  </p:clrMapOvr>
  <p:transition>
    <p:wheel spokes="2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sz="quarter" idx="1"/>
          </p:nvPr>
        </p:nvGraphicFramePr>
        <p:xfrm>
          <a:off x="500034" y="285728"/>
          <a:ext cx="8229600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2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hr-HR" cap="none" smtClean="0">
                <a:latin typeface="Arial" charset="0"/>
              </a:rPr>
              <a:t>Argumenti za značajniju zastupljenost u Mreži</a:t>
            </a:r>
          </a:p>
        </p:txBody>
      </p:sp>
      <p:sp>
        <p:nvSpPr>
          <p:cNvPr id="45059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hr-HR" sz="1800" dirty="0" smtClean="0">
                <a:latin typeface="Arial" charset="0"/>
              </a:rPr>
              <a:t>stoljetna tradicija obrazovanja na području poljoprivrede i vinarstva, koje su i danas značajne gospodarske djelatnosti Poreča i </a:t>
            </a:r>
            <a:r>
              <a:rPr lang="hr-HR" sz="1800" dirty="0" err="1" smtClean="0">
                <a:latin typeface="Arial" charset="0"/>
              </a:rPr>
              <a:t>i</a:t>
            </a:r>
            <a:r>
              <a:rPr lang="hr-HR" sz="1800" dirty="0" smtClean="0">
                <a:latin typeface="Arial" charset="0"/>
              </a:rPr>
              <a:t> Istre, raspoloživi stručni kapaciteti i mogućnost za unapređenje struke te nastavak školovanja  -</a:t>
            </a:r>
            <a:r>
              <a:rPr lang="hr-HR" sz="1800" dirty="0" err="1" smtClean="0">
                <a:latin typeface="Arial" charset="0"/>
              </a:rPr>
              <a:t>Veleučillište</a:t>
            </a:r>
            <a:r>
              <a:rPr lang="hr-HR" sz="1800" dirty="0" smtClean="0">
                <a:latin typeface="Arial" charset="0"/>
              </a:rPr>
              <a:t> u Rijeci - Studij vinarstva i Mediteranskih kultura (Institut za poljoprivredu i turizam), cjelogodišnje poslovanje, velik broj financiranih projekta OPG-a iz EU sredstava i </a:t>
            </a:r>
            <a:r>
              <a:rPr lang="hr-HR" sz="1800" dirty="0" err="1" smtClean="0">
                <a:latin typeface="Arial" charset="0"/>
              </a:rPr>
              <a:t>sl</a:t>
            </a:r>
            <a:r>
              <a:rPr lang="hr-HR" sz="1800" dirty="0" smtClean="0"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hr-HR" sz="1800" dirty="0" smtClean="0">
                <a:latin typeface="Arial" charset="0"/>
              </a:rPr>
              <a:t>65-godišnja tradicija ekonomskog usmjerenja, stručni kapaciteti, odgovor na potrebe gospodarstva- tradicija i održivost većeg broja manjih i većih poduzeća, obrta, OPG-a, bankarskog sektora i </a:t>
            </a:r>
            <a:r>
              <a:rPr lang="hr-HR" sz="1800" dirty="0" err="1" smtClean="0">
                <a:latin typeface="Arial" charset="0"/>
              </a:rPr>
              <a:t>sl</a:t>
            </a:r>
            <a:r>
              <a:rPr lang="hr-HR" sz="1800" dirty="0" smtClean="0">
                <a:latin typeface="Arial" charset="0"/>
              </a:rPr>
              <a:t>., te poticaja mladih poduzetnika</a:t>
            </a:r>
          </a:p>
          <a:p>
            <a:pPr>
              <a:lnSpc>
                <a:spcPct val="90000"/>
              </a:lnSpc>
            </a:pPr>
            <a:r>
              <a:rPr lang="hr-HR" sz="1800" dirty="0" smtClean="0">
                <a:latin typeface="Arial" charset="0"/>
              </a:rPr>
              <a:t>povećane potrebe za stručnjacima iz područja humanističkih znanosti – Poreč je najveća turistička destinacija na Jadranu (najveći smještajni kapaciteti, većinom strani gosti sa područja romanskih i germanskih jezika). Bogata nedovoljno eksploatirana povijesna baština Poreča i povezanost sa profitnim sektorom uz poštovanje svih zakonitosti očuvanja kulturno povijesne baštine-potreba za većim brojem stručnjaka </a:t>
            </a:r>
          </a:p>
          <a:p>
            <a:pPr>
              <a:lnSpc>
                <a:spcPct val="90000"/>
              </a:lnSpc>
            </a:pPr>
            <a:r>
              <a:rPr lang="hr-HR" sz="1800" dirty="0" smtClean="0">
                <a:latin typeface="Arial" charset="0"/>
              </a:rPr>
              <a:t>mali broj nezaposlenih sa višom i visokom stručnom spremom</a:t>
            </a:r>
          </a:p>
          <a:p>
            <a:pPr>
              <a:lnSpc>
                <a:spcPct val="90000"/>
              </a:lnSpc>
            </a:pPr>
            <a:r>
              <a:rPr lang="hr-HR" sz="1800" dirty="0" smtClean="0">
                <a:latin typeface="Arial" charset="0"/>
              </a:rPr>
              <a:t>dosadašnji polaznici učenici sa cijelog područja sjeverozapadne Istre</a:t>
            </a:r>
          </a:p>
          <a:p>
            <a:pPr>
              <a:lnSpc>
                <a:spcPct val="90000"/>
              </a:lnSpc>
            </a:pPr>
            <a:endParaRPr lang="hr-HR" sz="1800" dirty="0" smtClean="0">
              <a:latin typeface="Arial" charset="0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5720" y="2714620"/>
            <a:ext cx="8229600" cy="1143000"/>
          </a:xfrm>
        </p:spPr>
        <p:txBody>
          <a:bodyPr>
            <a:noAutofit/>
          </a:bodyPr>
          <a:lstStyle/>
          <a:p>
            <a:r>
              <a:rPr lang="hr-HR" sz="8800" dirty="0" smtClean="0"/>
              <a:t>Hvala na pažnji!</a:t>
            </a:r>
            <a:endParaRPr lang="hr-HR" sz="8800" dirty="0"/>
          </a:p>
        </p:txBody>
      </p:sp>
    </p:spTree>
  </p:cSld>
  <p:clrMapOvr>
    <a:masterClrMapping/>
  </p:clrMapOvr>
  <p:transition>
    <p:wheel spokes="2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sz="3600" b="1" dirty="0" smtClean="0"/>
              <a:t>Vlada Republike Hrvatske donosi Mrežu osnovnih i srednjih škola, učeničkih domova i programa obrazovanja s ciljem :</a:t>
            </a:r>
            <a:r>
              <a:rPr lang="hr-HR" b="1" dirty="0" smtClean="0"/>
              <a:t/>
            </a:r>
            <a:br>
              <a:rPr lang="hr-HR" b="1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28596" y="2571744"/>
            <a:ext cx="8229600" cy="3429024"/>
          </a:xfrm>
        </p:spPr>
        <p:txBody>
          <a:bodyPr>
            <a:normAutofit/>
          </a:bodyPr>
          <a:lstStyle/>
          <a:p>
            <a:pPr lvl="1"/>
            <a:r>
              <a:rPr lang="hr-HR" dirty="0" smtClean="0"/>
              <a:t>uspostave </a:t>
            </a:r>
            <a:r>
              <a:rPr lang="hr-HR" b="1" dirty="0"/>
              <a:t>racionalne</a:t>
            </a:r>
            <a:r>
              <a:rPr lang="hr-HR" dirty="0"/>
              <a:t> mreže škola </a:t>
            </a:r>
            <a:endParaRPr lang="hr-HR" dirty="0" smtClean="0"/>
          </a:p>
          <a:p>
            <a:pPr lvl="1"/>
            <a:r>
              <a:rPr lang="hr-HR" dirty="0" smtClean="0"/>
              <a:t>omogućava </a:t>
            </a:r>
            <a:r>
              <a:rPr lang="hr-HR" b="1" dirty="0"/>
              <a:t>dostupnost</a:t>
            </a:r>
            <a:r>
              <a:rPr lang="hr-HR" dirty="0"/>
              <a:t> srednjoškolskog obrazovanja svim građanima </a:t>
            </a:r>
            <a:endParaRPr lang="hr-HR" dirty="0" smtClean="0"/>
          </a:p>
          <a:p>
            <a:pPr lvl="1"/>
            <a:r>
              <a:rPr lang="hr-HR" dirty="0"/>
              <a:t>pridonosi </a:t>
            </a:r>
            <a:r>
              <a:rPr lang="hr-HR" b="1" dirty="0"/>
              <a:t>razvojnim potrebama </a:t>
            </a:r>
            <a:r>
              <a:rPr lang="hr-HR" dirty="0" smtClean="0"/>
              <a:t>društva</a:t>
            </a:r>
          </a:p>
          <a:p>
            <a:pPr lvl="1"/>
            <a:r>
              <a:rPr lang="hr-HR" dirty="0"/>
              <a:t>poboljšanju </a:t>
            </a:r>
            <a:r>
              <a:rPr lang="hr-HR" b="1" dirty="0"/>
              <a:t>kvalitete i učinkovitosti </a:t>
            </a:r>
            <a:r>
              <a:rPr lang="hr-HR" dirty="0"/>
              <a:t>odgoja i </a:t>
            </a:r>
            <a:r>
              <a:rPr lang="hr-HR" dirty="0" smtClean="0"/>
              <a:t>obrazovanja</a:t>
            </a:r>
          </a:p>
          <a:p>
            <a:pPr lvl="1"/>
            <a:r>
              <a:rPr lang="hr-HR" dirty="0"/>
              <a:t>podizanju prosječne </a:t>
            </a:r>
            <a:r>
              <a:rPr lang="hr-HR" b="1" dirty="0"/>
              <a:t>kvalitete i </a:t>
            </a:r>
            <a:r>
              <a:rPr lang="hr-HR" b="1" dirty="0" smtClean="0"/>
              <a:t>ujednačavanja </a:t>
            </a:r>
            <a:r>
              <a:rPr lang="hr-HR" dirty="0"/>
              <a:t>obrazovnih postignuća učenika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7106"/>
          </a:xfrm>
        </p:spPr>
        <p:txBody>
          <a:bodyPr>
            <a:noAutofit/>
          </a:bodyPr>
          <a:lstStyle/>
          <a:p>
            <a:r>
              <a:rPr lang="hr-HR" sz="3600" b="1" dirty="0" smtClean="0"/>
              <a:t>Strateški plan </a:t>
            </a:r>
            <a:r>
              <a:rPr lang="hr-HR" sz="3600" b="1" dirty="0"/>
              <a:t>Ministarstva znanosti, obrazovanja i sporta Republike Hrvatske </a:t>
            </a:r>
            <a:r>
              <a:rPr lang="hr-HR" sz="3600" b="1" dirty="0" smtClean="0"/>
              <a:t>za razdoblje </a:t>
            </a:r>
            <a:r>
              <a:rPr lang="hr-HR" sz="3600" b="1" dirty="0"/>
              <a:t>2014. - 2016. </a:t>
            </a:r>
            <a:endParaRPr lang="hr-HR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57200" y="2928934"/>
            <a:ext cx="8229600" cy="3197229"/>
          </a:xfrm>
        </p:spPr>
        <p:txBody>
          <a:bodyPr>
            <a:normAutofit fontScale="85000" lnSpcReduction="10000"/>
          </a:bodyPr>
          <a:lstStyle/>
          <a:p>
            <a:pPr hangingPunct="0"/>
            <a:r>
              <a:rPr lang="hr-HR" dirty="0"/>
              <a:t>Strateškim planom </a:t>
            </a:r>
            <a:r>
              <a:rPr lang="hr-HR" b="1" dirty="0" smtClean="0"/>
              <a:t>nastavlja se </a:t>
            </a:r>
            <a:r>
              <a:rPr lang="hr-HR" b="1" dirty="0"/>
              <a:t>s racionalizacijom </a:t>
            </a:r>
            <a:r>
              <a:rPr lang="hr-HR" dirty="0"/>
              <a:t>i daljinom razradom </a:t>
            </a:r>
            <a:r>
              <a:rPr lang="hr-HR" b="1" dirty="0"/>
              <a:t>mreže škola </a:t>
            </a:r>
            <a:r>
              <a:rPr lang="hr-HR" dirty="0"/>
              <a:t>i programa s obzirom na demografska kretanja, </a:t>
            </a:r>
            <a:r>
              <a:rPr lang="hr-HR" b="1" dirty="0"/>
              <a:t>geografske specifičnosti i potrebe gospodarstva</a:t>
            </a:r>
            <a:r>
              <a:rPr lang="hr-HR" dirty="0"/>
              <a:t>. </a:t>
            </a:r>
            <a:endParaRPr lang="hr-HR" dirty="0" smtClean="0"/>
          </a:p>
          <a:p>
            <a:pPr hangingPunct="0"/>
            <a:r>
              <a:rPr lang="hr-HR" b="1" dirty="0" smtClean="0"/>
              <a:t>IZ </a:t>
            </a:r>
            <a:r>
              <a:rPr lang="pl-PL" b="1" dirty="0" smtClean="0"/>
              <a:t>SMJERNICA ZA STRATEGIJU ODGOJA, OBRAZOVANJA...</a:t>
            </a:r>
          </a:p>
          <a:p>
            <a:pPr lvl="1" hangingPunct="0"/>
            <a:r>
              <a:rPr lang="hr-HR" dirty="0" smtClean="0"/>
              <a:t>Hrvatskoj treba </a:t>
            </a:r>
            <a:r>
              <a:rPr lang="hr-HR" b="1" dirty="0" smtClean="0"/>
              <a:t>povećati broj visokoobrazovanih ljudi</a:t>
            </a:r>
            <a:r>
              <a:rPr lang="hr-HR" dirty="0" smtClean="0"/>
              <a:t>, </a:t>
            </a:r>
          </a:p>
          <a:p>
            <a:pPr lvl="1" hangingPunct="0"/>
            <a:r>
              <a:rPr lang="hr-HR" dirty="0" smtClean="0"/>
              <a:t>potrebno je stvoriti i preduvjete za moguć povećan upis kandidata na studije visokog obrazovanja</a:t>
            </a:r>
          </a:p>
          <a:p>
            <a:pPr lvl="1" hangingPunct="0"/>
            <a:r>
              <a:rPr lang="hr-HR" dirty="0" smtClean="0"/>
              <a:t>potrebno </a:t>
            </a:r>
            <a:r>
              <a:rPr lang="hr-HR" b="1" dirty="0" smtClean="0"/>
              <a:t>unaprijediti nastavu u većem broju strukovnih škola </a:t>
            </a:r>
            <a:r>
              <a:rPr lang="hr-HR" dirty="0" smtClean="0"/>
              <a:t>(koje bi time postale svojevrsne „strukovne gimnazije“) kako bi se osposobilo učenike tih škola za pristupanje državnoj maturi.</a:t>
            </a:r>
          </a:p>
          <a:p>
            <a:pPr hangingPunct="0"/>
            <a:endParaRPr lang="hr-HR" dirty="0"/>
          </a:p>
          <a:p>
            <a:endParaRPr lang="hr-HR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/>
          </p:cNvPicPr>
          <p:nvPr>
            <p:ph sz="quarter" idx="1"/>
          </p:nvPr>
        </p:nvPicPr>
        <p:blipFill>
          <a:blip r:embed="rId2"/>
          <a:srcRect l="4832" t="16502" r="1130" b="17488"/>
          <a:stretch>
            <a:fillRect/>
          </a:stretch>
        </p:blipFill>
        <p:spPr bwMode="auto">
          <a:xfrm>
            <a:off x="457200" y="642919"/>
            <a:ext cx="8229600" cy="5386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lipsa 2"/>
          <p:cNvSpPr/>
          <p:nvPr/>
        </p:nvSpPr>
        <p:spPr>
          <a:xfrm>
            <a:off x="4714876" y="4000504"/>
            <a:ext cx="2000264" cy="2357454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/>
          </p:cNvPicPr>
          <p:nvPr>
            <p:ph sz="quarter" idx="1"/>
          </p:nvPr>
        </p:nvPicPr>
        <p:blipFill>
          <a:blip r:embed="rId2"/>
          <a:srcRect l="4652" t="11576" r="4265" b="17488"/>
          <a:stretch>
            <a:fillRect/>
          </a:stretch>
        </p:blipFill>
        <p:spPr bwMode="auto">
          <a:xfrm>
            <a:off x="697726" y="571480"/>
            <a:ext cx="7748548" cy="5554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lipsa 2"/>
          <p:cNvSpPr/>
          <p:nvPr/>
        </p:nvSpPr>
        <p:spPr>
          <a:xfrm>
            <a:off x="642910" y="2143116"/>
            <a:ext cx="4143404" cy="71438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STRUKTURA POSLOVNIH SUBJEKATA U POREČU 2103.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/>
          </p:cNvPicPr>
          <p:nvPr>
            <p:ph sz="quarter" idx="1"/>
          </p:nvPr>
        </p:nvPicPr>
        <p:blipFill>
          <a:blip r:embed="rId2"/>
          <a:srcRect l="22704" t="17488" r="23815" b="16749"/>
          <a:stretch>
            <a:fillRect/>
          </a:stretch>
        </p:blipFill>
        <p:spPr bwMode="auto">
          <a:xfrm>
            <a:off x="2143108" y="1571612"/>
            <a:ext cx="490758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lipsa 4"/>
          <p:cNvSpPr/>
          <p:nvPr/>
        </p:nvSpPr>
        <p:spPr>
          <a:xfrm>
            <a:off x="2000232" y="1785926"/>
            <a:ext cx="2357454" cy="285752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Elipsa 5"/>
          <p:cNvSpPr/>
          <p:nvPr/>
        </p:nvSpPr>
        <p:spPr>
          <a:xfrm>
            <a:off x="2071670" y="4357694"/>
            <a:ext cx="2786082" cy="285752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7467600" cy="1143000"/>
          </a:xfrm>
        </p:spPr>
        <p:txBody>
          <a:bodyPr>
            <a:normAutofit/>
          </a:bodyPr>
          <a:lstStyle/>
          <a:p>
            <a:r>
              <a:rPr lang="hr-HR" dirty="0" smtClean="0"/>
              <a:t>Srednjoškolsko gimnazijsko i strukovno obrazovanje u Istri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28596" y="2714620"/>
            <a:ext cx="8229600" cy="3071834"/>
          </a:xfrm>
        </p:spPr>
        <p:txBody>
          <a:bodyPr/>
          <a:lstStyle/>
          <a:p>
            <a:r>
              <a:rPr lang="hr-HR" dirty="0" smtClean="0"/>
              <a:t>Opća gimnazija: u svim gradovima IŽ</a:t>
            </a:r>
          </a:p>
          <a:p>
            <a:r>
              <a:rPr lang="hr-HR" dirty="0" smtClean="0"/>
              <a:t>Jezična gimnazija: Pula, Poreč, Pazin </a:t>
            </a:r>
          </a:p>
          <a:p>
            <a:r>
              <a:rPr lang="hr-HR" dirty="0" smtClean="0"/>
              <a:t>Ekonomist: Pula, Poreč, Labin, Rovinj, Buje</a:t>
            </a:r>
          </a:p>
          <a:p>
            <a:r>
              <a:rPr lang="hr-HR" dirty="0" smtClean="0"/>
              <a:t>Agrotehničar/Poljoprivredni tehničar opći: Poreč</a:t>
            </a:r>
          </a:p>
        </p:txBody>
      </p:sp>
    </p:spTree>
  </p:cSld>
  <p:clrMapOvr>
    <a:masterClrMapping/>
  </p:clrMapOvr>
  <p:transition>
    <p:wheel spokes="2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7467600" cy="1143000"/>
          </a:xfrm>
        </p:spPr>
        <p:txBody>
          <a:bodyPr/>
          <a:lstStyle/>
          <a:p>
            <a:r>
              <a:rPr lang="hr-HR" dirty="0" smtClean="0"/>
              <a:t>POČETAK IZVOĐENJA OBRAZOVNIH PROGRAMA  U POREČU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642910" y="2143116"/>
            <a:ext cx="7467600" cy="3686188"/>
          </a:xfrm>
        </p:spPr>
        <p:txBody>
          <a:bodyPr>
            <a:normAutofit/>
          </a:bodyPr>
          <a:lstStyle/>
          <a:p>
            <a:r>
              <a:rPr lang="hr-HR" b="1" dirty="0" smtClean="0"/>
              <a:t>8</a:t>
            </a:r>
            <a:r>
              <a:rPr lang="hr-HR" b="1" dirty="0"/>
              <a:t>. veljače 1883. godine sa svega četiri </a:t>
            </a:r>
            <a:r>
              <a:rPr lang="hr-HR" b="1" dirty="0" smtClean="0"/>
              <a:t>učenika počinje nastava u poljoprivrednoj školi</a:t>
            </a:r>
          </a:p>
          <a:p>
            <a:r>
              <a:rPr lang="hr-HR" b="1" dirty="0" smtClean="0"/>
              <a:t>1960.godine </a:t>
            </a:r>
            <a:r>
              <a:rPr lang="hr-HR" b="1" dirty="0"/>
              <a:t>u Poreču počinje sa radom ekonomska </a:t>
            </a:r>
            <a:r>
              <a:rPr lang="hr-HR" b="1" dirty="0" smtClean="0"/>
              <a:t>škola</a:t>
            </a:r>
          </a:p>
          <a:p>
            <a:r>
              <a:rPr lang="hr-HR" b="1" dirty="0"/>
              <a:t>1989.godine - </a:t>
            </a:r>
            <a:r>
              <a:rPr lang="hr-HR" b="1" dirty="0" smtClean="0"/>
              <a:t>program </a:t>
            </a:r>
            <a:r>
              <a:rPr lang="hr-HR" b="1" dirty="0"/>
              <a:t>prirodoslovno matematičke gimnazije i opće gimnazije. </a:t>
            </a:r>
            <a:endParaRPr lang="hr-HR" dirty="0"/>
          </a:p>
          <a:p>
            <a:endParaRPr lang="hr-HR" dirty="0"/>
          </a:p>
        </p:txBody>
      </p:sp>
    </p:spTree>
  </p:cSld>
  <p:clrMapOvr>
    <a:masterClrMapping/>
  </p:clrMapOvr>
  <p:transition>
    <p:wheel spokes="2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Škola danas:</a:t>
            </a:r>
            <a:endParaRPr lang="hr-HR" dirty="0"/>
          </a:p>
        </p:txBody>
      </p:sp>
      <p:graphicFrame>
        <p:nvGraphicFramePr>
          <p:cNvPr id="4" name="Dij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niOkvir 4"/>
          <p:cNvSpPr txBox="1"/>
          <p:nvPr/>
        </p:nvSpPr>
        <p:spPr>
          <a:xfrm>
            <a:off x="1000100" y="5786454"/>
            <a:ext cx="7358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Ukupno 543 učenika u 22 razredna odjela, 73 zaposlena</a:t>
            </a:r>
            <a:endParaRPr lang="hr-HR" sz="2400" b="1" dirty="0"/>
          </a:p>
        </p:txBody>
      </p:sp>
    </p:spTree>
  </p:cSld>
  <p:clrMapOvr>
    <a:masterClrMapping/>
  </p:clrMapOvr>
  <p:transition>
    <p:wheel spokes="2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975</TotalTime>
  <Words>1146</Words>
  <Application>Microsoft Office PowerPoint</Application>
  <PresentationFormat>Prikaz na zaslonu (4:3)</PresentationFormat>
  <Paragraphs>252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19</vt:i4>
      </vt:variant>
    </vt:vector>
  </HeadingPairs>
  <TitlesOfParts>
    <vt:vector size="20" baseType="lpstr">
      <vt:lpstr>Oriel</vt:lpstr>
      <vt:lpstr>Srednja škola Mate Balote</vt:lpstr>
      <vt:lpstr>Vlada Republike Hrvatske donosi Mrežu osnovnih i srednjih škola, učeničkih domova i programa obrazovanja s ciljem : </vt:lpstr>
      <vt:lpstr>Strateški plan Ministarstva znanosti, obrazovanja i sporta Republike Hrvatske za razdoblje 2014. - 2016. </vt:lpstr>
      <vt:lpstr>Slajd 4</vt:lpstr>
      <vt:lpstr>Slajd 5</vt:lpstr>
      <vt:lpstr>STRUKTURA POSLOVNIH SUBJEKATA U POREČU 2103.</vt:lpstr>
      <vt:lpstr>Srednjoškolsko gimnazijsko i strukovno obrazovanje u Istri </vt:lpstr>
      <vt:lpstr>POČETAK IZVOĐENJA OBRAZOVNIH PROGRAMA  U POREČU</vt:lpstr>
      <vt:lpstr>Škola danas:</vt:lpstr>
      <vt:lpstr>Srednja škola Mate Balote Poreč - Broj upisanih učenika/učenica u posljednjih 10 godina </vt:lpstr>
      <vt:lpstr>Broj učenika u 2013./2014. godini</vt:lpstr>
      <vt:lpstr>REZULTAT PREDUPISA ZA 2014./2015.PO PROGRAMIMA ZA SŠ M BALOTE </vt:lpstr>
      <vt:lpstr>PODRUČJE RADA - GIMNAZIJA</vt:lpstr>
      <vt:lpstr>SEKTOR EKONOMIJE TRGOVINE I POSLOVNE ADMINISTRACIJE - EKONOMIST</vt:lpstr>
      <vt:lpstr>SEKTOR POLJOPRIVREDA, PREHRANA I VETERINA –  POLJOPRIVREDNI TEHNIČAR OPĆI/AGROTEHNIČAR</vt:lpstr>
      <vt:lpstr>USPJESI NAŠIH UČENIKA</vt:lpstr>
      <vt:lpstr>Slajd 17</vt:lpstr>
      <vt:lpstr>Argumenti za značajniju zastupljenost u Mreži</vt:lpstr>
      <vt:lpstr>Hvala na pažnji!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Srednja škola Mate Balote</dc:title>
  <dc:creator>ravnatelj</dc:creator>
  <cp:lastModifiedBy>ravnatelj</cp:lastModifiedBy>
  <cp:revision>103</cp:revision>
  <dcterms:created xsi:type="dcterms:W3CDTF">2014-06-09T11:32:07Z</dcterms:created>
  <dcterms:modified xsi:type="dcterms:W3CDTF">2014-07-22T07:47:53Z</dcterms:modified>
</cp:coreProperties>
</file>