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50" r:id="rId5"/>
    <p:sldId id="284" r:id="rId6"/>
    <p:sldId id="371" r:id="rId7"/>
    <p:sldId id="343" r:id="rId8"/>
    <p:sldId id="356" r:id="rId9"/>
    <p:sldId id="353" r:id="rId10"/>
    <p:sldId id="359" r:id="rId11"/>
    <p:sldId id="372" r:id="rId12"/>
    <p:sldId id="373" r:id="rId13"/>
    <p:sldId id="367" r:id="rId14"/>
    <p:sldId id="360" r:id="rId15"/>
    <p:sldId id="368" r:id="rId16"/>
    <p:sldId id="362" r:id="rId17"/>
    <p:sldId id="369" r:id="rId18"/>
    <p:sldId id="341" r:id="rId19"/>
  </p:sldIdLst>
  <p:sldSz cx="9144000" cy="6858000" type="screen4x3"/>
  <p:notesSz cx="6669088" cy="9926638"/>
  <p:defaultTextStyle>
    <a:defPPr>
      <a:defRPr lang="sr-Latn-R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A19F"/>
    <a:srgbClr val="98CBE4"/>
    <a:srgbClr val="94F9FE"/>
    <a:srgbClr val="409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38" autoAdjust="0"/>
  </p:normalViewPr>
  <p:slideViewPr>
    <p:cSldViewPr>
      <p:cViewPr>
        <p:scale>
          <a:sx n="72" d="100"/>
          <a:sy n="72" d="100"/>
        </p:scale>
        <p:origin x="-2670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0C7E4E9-F26D-48B3-89D8-44368EC87B3B}" type="datetimeFigureOut">
              <a:rPr lang="hr-HR"/>
              <a:pPr>
                <a:defRPr/>
              </a:pPr>
              <a:t>13.2.2014.</a:t>
            </a:fld>
            <a:endParaRPr lang="hr-HR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2DEB011-F85C-4DFA-BA66-0AA9E5CDBE2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8035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E01FFE60-977E-4E08-B228-6BCE32EA995F}" type="datetimeFigureOut">
              <a:rPr lang="hr-HR"/>
              <a:pPr>
                <a:defRPr/>
              </a:pPr>
              <a:t>13.2.2014.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2191EB78-6B34-490F-B65E-CCCC5D893DA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3885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A68E0D-F9A5-481E-96E5-56865ACD7A06}" type="slidenum">
              <a:rPr lang="hr-H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hr-H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303" tIns="46151" rIns="92303" bIns="46151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25604" name="Footer Placeholder 3"/>
          <p:cNvSpPr txBox="1">
            <a:spLocks noGrp="1"/>
          </p:cNvSpPr>
          <p:nvPr/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 anchor="b"/>
          <a:lstStyle>
            <a:lvl1pPr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sz="1200" b="0">
                <a:latin typeface="Calibri" pitchFamily="34" charset="0"/>
              </a:rPr>
              <a:t>-</a:t>
            </a:r>
          </a:p>
        </p:txBody>
      </p:sp>
      <p:sp>
        <p:nvSpPr>
          <p:cNvPr id="25605" name="Slide Number Placeholder 4"/>
          <p:cNvSpPr txBox="1">
            <a:spLocks noGrp="1"/>
          </p:cNvSpPr>
          <p:nvPr/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 anchor="b"/>
          <a:lstStyle>
            <a:lvl1pPr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22338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5FBF3319-9356-4AB9-8C0F-851219678808}" type="slidenum">
              <a:rPr lang="hr-HR" sz="1200" b="0">
                <a:latin typeface="Calibri" pitchFamily="34" charset="0"/>
              </a:rPr>
              <a:pPr algn="r" eaLnBrk="1" hangingPunct="1"/>
              <a:t>2</a:t>
            </a:fld>
            <a:endParaRPr lang="hr-HR" sz="1200" b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90E050-74EB-49F3-AC39-564C9BF3725F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RS" altLang="sr-Latn-R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defRPr/>
            </a:pPr>
            <a:fld id="{5D0BEC23-7C4F-4B1D-A5CE-4C6E200993F3}" type="slidenum">
              <a:rPr lang="hr-HR" b="0" smtClean="0"/>
              <a:pPr defTabSz="914400" eaLnBrk="1" hangingPunct="1">
                <a:defRPr/>
              </a:pPr>
              <a:t>5</a:t>
            </a:fld>
            <a:endParaRPr lang="hr-HR" b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E328188-1017-4871-A0DD-AAC34A3B6822}" type="slidenum">
              <a:rPr lang="hr-HR" altLang="sr-Latn-RS" smtClean="0">
                <a:latin typeface="Arial" charset="0"/>
              </a:rPr>
              <a:pPr eaLnBrk="1" hangingPunct="1"/>
              <a:t>6</a:t>
            </a:fld>
            <a:endParaRPr lang="hr-HR" altLang="sr-Latn-R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2525" cy="372268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155" y="4716710"/>
            <a:ext cx="5332778" cy="4466109"/>
          </a:xfrm>
          <a:noFill/>
        </p:spPr>
        <p:txBody>
          <a:bodyPr/>
          <a:lstStyle/>
          <a:p>
            <a:pPr eaLnBrk="1" hangingPunct="1"/>
            <a:endParaRPr lang="sr-Latn-RS" altLang="sr-Latn-R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928688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24337291-0F2A-4266-902A-83111F01D14F}" type="slidenum">
              <a:rPr lang="hr-HR" altLang="sr-Latn-RS" smtClean="0">
                <a:latin typeface="Arial" charset="0"/>
              </a:rPr>
              <a:pPr eaLnBrk="1" hangingPunct="1"/>
              <a:t>7</a:t>
            </a:fld>
            <a:endParaRPr lang="hr-HR" altLang="sr-Latn-R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4962525" cy="37226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155" y="4716710"/>
            <a:ext cx="5332778" cy="4466109"/>
          </a:xfrm>
          <a:noFill/>
        </p:spPr>
        <p:txBody>
          <a:bodyPr/>
          <a:lstStyle/>
          <a:p>
            <a:pPr eaLnBrk="1" hangingPunct="1"/>
            <a:endParaRPr lang="sr-Latn-RS" altLang="sr-Latn-R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7250" y="744538"/>
            <a:ext cx="4964113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xfrm>
            <a:off x="669925" y="4718050"/>
            <a:ext cx="5329238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303" tIns="46151" rIns="92303" bIns="46151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742950" indent="-285750">
              <a:buClr>
                <a:schemeClr val="tx1"/>
              </a:buClr>
              <a:buFont typeface="Wingdings" pitchFamily="2" charset="2"/>
              <a:buChar char="w"/>
              <a:defRPr sz="1800"/>
            </a:lvl2pPr>
            <a:lvl3pPr marL="1143000" indent="-228600">
              <a:buClr>
                <a:schemeClr val="tx1"/>
              </a:buClr>
              <a:buFont typeface="Wingdings" pitchFamily="2" charset="2"/>
              <a:buChar char="w"/>
              <a:defRPr sz="1800"/>
            </a:lvl3pPr>
            <a:lvl4pPr marL="1600200" indent="-228600">
              <a:buClr>
                <a:schemeClr val="tx1"/>
              </a:buClr>
              <a:buFont typeface="Wingdings" pitchFamily="2" charset="2"/>
              <a:buChar char="w"/>
              <a:defRPr sz="1800"/>
            </a:lvl4pPr>
            <a:lvl5pPr marL="2057400" indent="-228600">
              <a:buClr>
                <a:schemeClr val="tx1"/>
              </a:buClr>
              <a:buFont typeface="Wingdings" pitchFamily="2" charset="2"/>
              <a:buChar char="w"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276600" y="188913"/>
            <a:ext cx="5472113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BEB3F-EF9B-4AEE-910F-049BEF714B71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824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0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21163"/>
            <a:ext cx="9144000" cy="2305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0"/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250825" y="6597650"/>
            <a:ext cx="8713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hr-HR" sz="600" b="0" smtClean="0">
                <a:solidFill>
                  <a:srgbClr val="A6A6A6"/>
                </a:solidFill>
              </a:rPr>
              <a:t>Hrvatska banka za obnovu i razvitak | </a:t>
            </a:r>
            <a:r>
              <a:rPr lang="en-US" sz="600" b="0" smtClean="0">
                <a:solidFill>
                  <a:srgbClr val="A6A6A6"/>
                </a:solidFill>
              </a:rPr>
              <a:t>Strossmayerov trg 9, 10000 Zagreb |e-mail: hbor@hbor.hr | Tel: 01 4591 666, fax: 01 4591 721</a:t>
            </a:r>
            <a:endParaRPr lang="hr-HR" sz="600" b="0" smtClean="0">
              <a:solidFill>
                <a:srgbClr val="A6A6A6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3850" y="1516063"/>
            <a:ext cx="4929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1000" b="0">
                <a:solidFill>
                  <a:schemeClr val="bg1"/>
                </a:solidFill>
              </a:rPr>
              <a:t>20 GODINA PODRŠKE RAZVITKU HRVATSKE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8" name="Picture 3" descr="C:\Users\iva.sunjic\Desktop\hbor_20_bijel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60350"/>
            <a:ext cx="2063750" cy="11763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Z:\Design\HBOR\ppt\poljoprivreda_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392113"/>
            <a:ext cx="1296987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5" descr="Z:\Design\HBOR\ppt\elementi\poduzetnistvo_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3863" y="392113"/>
            <a:ext cx="1295400" cy="12954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Z:\Design\HBOR\ppt\turizam_5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46800" y="392113"/>
            <a:ext cx="1296988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Z:\Design\HBOR\ppt\otoci_1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9738" y="392113"/>
            <a:ext cx="1296987" cy="129698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C:\Users\iva.sunjic\Desktop\romb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34263" y="392113"/>
            <a:ext cx="1295400" cy="12985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0" y="6480175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 b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468313" y="4581525"/>
            <a:ext cx="8424862" cy="1655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400"/>
            </a:lvl2pPr>
            <a:lvl3pPr marL="914400" indent="0">
              <a:buNone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68313" y="3068638"/>
            <a:ext cx="8135937" cy="93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750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98071-534A-480B-8B2E-07031C1F34E6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915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4A46-DC3E-4231-A7AF-79528D359462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27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FD100-DD57-4240-AFE1-038BDC9385C2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758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82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453188"/>
            <a:ext cx="2895600" cy="2873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F9C66-E4B0-4543-91A3-B4C44887F0A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0137016"/>
      </p:ext>
    </p:extLst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0"/>
          </a:p>
        </p:txBody>
      </p:sp>
      <p:sp>
        <p:nvSpPr>
          <p:cNvPr id="8" name="Rectangle 7"/>
          <p:cNvSpPr/>
          <p:nvPr/>
        </p:nvSpPr>
        <p:spPr>
          <a:xfrm>
            <a:off x="0" y="765175"/>
            <a:ext cx="9144000" cy="5759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b="0"/>
          </a:p>
        </p:txBody>
      </p:sp>
      <p:sp>
        <p:nvSpPr>
          <p:cNvPr id="9" name="Rectangle 8"/>
          <p:cNvSpPr/>
          <p:nvPr/>
        </p:nvSpPr>
        <p:spPr>
          <a:xfrm>
            <a:off x="0" y="6480175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 b="0"/>
          </a:p>
        </p:txBody>
      </p:sp>
      <p:pic>
        <p:nvPicPr>
          <p:cNvPr id="1029" name="Picture 9" descr="C:\Users\iva.sunjic\Desktop\HBOR 20¸_BIJELI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7334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3"/>
          <p:cNvSpPr txBox="1"/>
          <p:nvPr/>
        </p:nvSpPr>
        <p:spPr>
          <a:xfrm>
            <a:off x="361950" y="549275"/>
            <a:ext cx="4930775" cy="1841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00" b="0" dirty="0" smtClean="0">
                <a:solidFill>
                  <a:schemeClr val="bg1"/>
                </a:solidFill>
              </a:rPr>
              <a:t>20 GODINA PODRŠKE RAZVITKU HRVATSKE </a:t>
            </a:r>
            <a:r>
              <a:rPr lang="hr-HR" sz="600" b="0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</a:t>
            </a:r>
            <a:endParaRPr lang="hr-HR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2" name="Picture 11" descr="C:\Users\iva.sunjic\Desktop\romb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459788" y="6299200"/>
            <a:ext cx="452437" cy="4524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1"/>
          <p:cNvSpPr txBox="1"/>
          <p:nvPr/>
        </p:nvSpPr>
        <p:spPr>
          <a:xfrm>
            <a:off x="250825" y="6597650"/>
            <a:ext cx="6408738" cy="1857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00" b="0" dirty="0" smtClean="0">
                <a:solidFill>
                  <a:schemeClr val="bg1"/>
                </a:solidFill>
              </a:rPr>
              <a:t>Hrvatska banka za obnovu i razvitak | </a:t>
            </a:r>
            <a:r>
              <a:rPr lang="en-US" sz="600" b="0" dirty="0" err="1" smtClean="0">
                <a:solidFill>
                  <a:schemeClr val="bg1"/>
                </a:solidFill>
              </a:rPr>
              <a:t>Strossmayerov</a:t>
            </a:r>
            <a:r>
              <a:rPr lang="en-US" sz="600" b="0" dirty="0" smtClean="0">
                <a:solidFill>
                  <a:schemeClr val="bg1"/>
                </a:solidFill>
              </a:rPr>
              <a:t> </a:t>
            </a:r>
            <a:r>
              <a:rPr lang="en-US" sz="600" b="0" dirty="0" err="1">
                <a:solidFill>
                  <a:schemeClr val="bg1"/>
                </a:solidFill>
              </a:rPr>
              <a:t>trg</a:t>
            </a:r>
            <a:r>
              <a:rPr lang="en-US" sz="600" b="0" dirty="0">
                <a:solidFill>
                  <a:schemeClr val="bg1"/>
                </a:solidFill>
              </a:rPr>
              <a:t> 9, 10000 Zagreb |e-mail: hbor@hbor.hr | Tel: 01 4591 666, fax: 01 4591 721</a:t>
            </a:r>
            <a:endParaRPr lang="hr-HR" sz="600" b="0" dirty="0">
              <a:solidFill>
                <a:schemeClr val="bg1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588" y="6381750"/>
            <a:ext cx="20605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878EF8-F7C0-4A3D-8F74-328E6494C98B}" type="slidenum">
              <a:rPr lang="hr-HR"/>
              <a:pPr>
                <a:defRPr/>
              </a:pPr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8" r:id="rId2"/>
    <p:sldLayoutId id="2147483705" r:id="rId3"/>
    <p:sldLayoutId id="2147483706" r:id="rId4"/>
    <p:sldLayoutId id="2147483707" r:id="rId5"/>
    <p:sldLayoutId id="2147483709" r:id="rId6"/>
    <p:sldLayoutId id="2147483710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or.h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hbor-pula@hbor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66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0824" y="4240213"/>
            <a:ext cx="8713789" cy="2305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0" y="6480175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250825" y="6597650"/>
            <a:ext cx="8713788" cy="185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0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Hrvatska banka za obnovu i razvitak | </a:t>
            </a:r>
            <a:r>
              <a:rPr lang="en-US" sz="600" dirty="0" err="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Strossmayerov</a:t>
            </a:r>
            <a:r>
              <a:rPr lang="en-US" sz="60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 </a:t>
            </a:r>
            <a:r>
              <a:rPr lang="en-US" sz="600" dirty="0" err="1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trg</a:t>
            </a:r>
            <a:r>
              <a:rPr lang="en-US" sz="600" dirty="0">
                <a:solidFill>
                  <a:schemeClr val="bg1">
                    <a:lumMod val="65000"/>
                  </a:schemeClr>
                </a:solidFill>
                <a:latin typeface="+mn-lt"/>
                <a:cs typeface="+mn-cs"/>
              </a:rPr>
              <a:t> 9, 10000 Zagreb |e-mail: hbor@hbor.hr | Tel: 01 4591 666, fax: 01 4591 721</a:t>
            </a:r>
            <a:endParaRPr lang="hr-HR" sz="600" dirty="0">
              <a:solidFill>
                <a:schemeClr val="bg1">
                  <a:lumMod val="6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02" name="TextBox 13"/>
          <p:cNvSpPr txBox="1">
            <a:spLocks noChangeArrowheads="1"/>
          </p:cNvSpPr>
          <p:nvPr/>
        </p:nvSpPr>
        <p:spPr bwMode="auto">
          <a:xfrm>
            <a:off x="323850" y="1516063"/>
            <a:ext cx="49291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sz="1000">
                <a:solidFill>
                  <a:schemeClr val="bg1"/>
                </a:solidFill>
                <a:latin typeface="Calibri" pitchFamily="34" charset="0"/>
              </a:rPr>
              <a:t>20 GODINA PODRŠKE RAZVITKU HRVATSKE   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027" name="Picture 3" descr="C:\Users\iva.sunjic\Desktop\hbor_20_bijel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260350"/>
            <a:ext cx="2063750" cy="11763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Subtitle 2"/>
          <p:cNvSpPr txBox="1">
            <a:spLocks/>
          </p:cNvSpPr>
          <p:nvPr/>
        </p:nvSpPr>
        <p:spPr bwMode="auto">
          <a:xfrm>
            <a:off x="1500188" y="445273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hr-H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hr-H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hr-H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Poreč, 14.02.2014</a:t>
            </a:r>
            <a:r>
              <a:rPr lang="hr-HR" sz="2800" dirty="0" smtClean="0">
                <a:latin typeface="Calibri" pitchFamily="34" charset="0"/>
              </a:rPr>
              <a:t>.</a:t>
            </a:r>
            <a:endParaRPr lang="hr-HR" sz="2800" dirty="0">
              <a:latin typeface="Calibri" pitchFamily="34" charset="0"/>
            </a:endParaRPr>
          </a:p>
        </p:txBody>
      </p:sp>
      <p:pic>
        <p:nvPicPr>
          <p:cNvPr id="15" name="Picture 4" descr="Z:\Design\HBOR\ppt\poljoprivreda_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392113"/>
            <a:ext cx="1296987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5" descr="Z:\Design\HBOR\ppt\elementi\poduzetnistvo_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3863" y="392113"/>
            <a:ext cx="1295400" cy="12954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Z:\Design\HBOR\ppt\turizam_5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6800" y="392113"/>
            <a:ext cx="1296988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Z:\Design\HBOR\ppt\otoci_1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9738" y="392113"/>
            <a:ext cx="1296987" cy="129698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C:\Users\iva.sunjic\Desktop\romb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34263" y="392113"/>
            <a:ext cx="1295400" cy="12985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Box 1"/>
          <p:cNvSpPr txBox="1">
            <a:spLocks noChangeArrowheads="1"/>
          </p:cNvSpPr>
          <p:nvPr/>
        </p:nvSpPr>
        <p:spPr bwMode="auto">
          <a:xfrm>
            <a:off x="395288" y="2708275"/>
            <a:ext cx="8189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sz="4000">
                <a:solidFill>
                  <a:schemeClr val="bg1"/>
                </a:solidFill>
                <a:latin typeface="Calibri" pitchFamily="34" charset="0"/>
              </a:rPr>
              <a:t>Hrvatska banka za obnovu i razvitak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10</a:t>
            </a:fld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376238" y="1557338"/>
            <a:ext cx="8280400" cy="36317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Namjena kredita: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endParaRPr lang="hr-HR" sz="2000" dirty="0"/>
          </a:p>
          <a:p>
            <a:pPr>
              <a:defRPr/>
            </a:pPr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Osnovna sredstva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Materijalna imovina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zemljište, građevinski objekti, oprema i uređaji, osnovno stado, podizanje dugogodišnjih nasada,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Nematerijalna imovina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razvoj proizvoda i usluga, patenti, licence, koncesije, autorska prava, franšize.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>
              <a:defRPr/>
            </a:pPr>
            <a:r>
              <a:rPr lang="hr-H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Trajna obrtna sredstva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od 15% do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30%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kredita (ovisno o kreditnom programu)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917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1872F1-F57A-4993-85BD-26F839E2563A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395288" y="908720"/>
            <a:ext cx="8280400" cy="48320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Instrumenti osiguranja</a:t>
            </a:r>
            <a:r>
              <a:rPr lang="hr-H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</a:t>
            </a:r>
          </a:p>
          <a:p>
            <a:pPr algn="ctr">
              <a:defRPr/>
            </a:pPr>
            <a:endParaRPr lang="hr-HR" sz="3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ctr">
              <a:defRPr/>
            </a:pP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(Početnici, Poduzetništvo mladih)</a:t>
            </a:r>
          </a:p>
          <a:p>
            <a:pPr>
              <a:defRPr/>
            </a:pPr>
            <a:endParaRPr lang="hr-HR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Mjenice i zadužnice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Zalog ili fiducijarni prijenos vlasništva na imovini uz policu osiguranja imovine vinkuliranu u korist HBOR-a (nekretnine i pokretnine)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Bankarske garancije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Jamstvo HAMAG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INVEST-a 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Do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100.000 kn – 2 kreditno sposobna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jamca 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kredite do 100.000,00 kuna koji su osigurani Jamstvom HAMAG INVEST-a u visini od 80% glavnice kredita, mjenice i zadužnice korisnika kredita te vlasnika i suglasnost o zapljeni plaće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vlasnika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Jamstvo IDA-e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956423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12</a:t>
            </a:fld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323850" y="1421020"/>
            <a:ext cx="8351838" cy="31085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Potrebna dokumentacija – ovisno o subjektu</a:t>
            </a:r>
          </a:p>
          <a:p>
            <a:pPr algn="ctr">
              <a:defRPr/>
            </a:pPr>
            <a:endParaRPr lang="hr-H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Obvezna dokumentacija za sve subjekte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Obvezna dokumentacija kod izravnog kreditiranja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Obrasci HBOR-a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Dokumentacija za trgovačka društva/Ustanove /Zadruge 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Dokumentacija za obrtnike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endParaRPr lang="hr-HR" dirty="0"/>
          </a:p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440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52CD20E-14D8-4A76-94A4-52C5819543FA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sp>
        <p:nvSpPr>
          <p:cNvPr id="5" name="TextBox 4"/>
          <p:cNvSpPr txBox="1"/>
          <p:nvPr/>
        </p:nvSpPr>
        <p:spPr>
          <a:xfrm>
            <a:off x="539750" y="1484313"/>
            <a:ext cx="7920038" cy="34470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Državne potpore:</a:t>
            </a:r>
          </a:p>
          <a:p>
            <a:pPr>
              <a:defRPr/>
            </a:pPr>
            <a:endParaRPr lang="hr-HR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>
              <a:defRPr/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Opravdana ulaganja – dokazi:</a:t>
            </a:r>
          </a:p>
          <a:p>
            <a:pPr>
              <a:defRPr/>
            </a:pPr>
            <a:endParaRPr lang="hr-HR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Statusni dokument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Okvirni poslovni plan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Podaci o instrumentima osiguranja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Financijska izvješća</a:t>
            </a:r>
          </a:p>
          <a:p>
            <a:pPr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15021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14</a:t>
            </a:fld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333586" y="1052736"/>
            <a:ext cx="8424863" cy="538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r-HR" sz="2800" b="1" dirty="0"/>
              <a:t>Ne kreditira se:</a:t>
            </a:r>
          </a:p>
          <a:p>
            <a:pPr algn="ctr">
              <a:defRPr/>
            </a:pPr>
            <a:endParaRPr lang="hr-HR" sz="800" b="1" dirty="0"/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Dijelovi investicije koji služe u osobne svrhe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Kupovina, gradnja i opremanje apartmana (osim </a:t>
            </a:r>
            <a:r>
              <a:rPr lang="hr-HR" sz="1600" dirty="0" err="1"/>
              <a:t>aparthoteli</a:t>
            </a:r>
            <a:r>
              <a:rPr lang="hr-HR" sz="1600" dirty="0"/>
              <a:t> s restoranom)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Ugostiteljski objekti koji isključivo pružaju usluge točenja pića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Kockarnice i kladionice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Benzinske postaje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Proizvodnja i distribucija duhanskih proizvoda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Prodajni i servisni auto saloni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Nabavka nekretnina i pokretnina od povezanih osoba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Trgovačke djelatnosti  (osim na PPDS, BPP i otocima)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Prijevoznička djelatnost u cestovnom prometu (kamioni, kranovi, dizalice i labudice)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Već započeta ulaganja, investicije u tijeku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Djelatnosti izdavanja novina, djelatnost emitiranja radijskog i televizijskog sadržaja, djelatnost novinskih agencija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Proizvodnja oružja i streljiva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Provođenje pokusa na životinjama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Poslovanje koje rezultira negativnim učincima za okoliš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Kupnja udjela u drugim društvima, dionica i ostalih vrijednosnih papira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hr-HR" sz="1600" dirty="0"/>
              <a:t>Kupnja osobnih automobila (osim dostavnih vozila)</a:t>
            </a:r>
          </a:p>
        </p:txBody>
      </p:sp>
    </p:spTree>
    <p:extLst>
      <p:ext uri="{BB962C8B-B14F-4D97-AF65-F5344CB8AC3E}">
        <p14:creationId xmlns:p14="http://schemas.microsoft.com/office/powerpoint/2010/main" val="21258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D042C2-2959-4171-8AB6-7FA39FD24574}" type="slidenum">
              <a:rPr lang="hr-HR"/>
              <a:pPr>
                <a:defRPr/>
              </a:pPr>
              <a:t>15</a:t>
            </a:fld>
            <a:endParaRPr lang="hr-HR" dirty="0"/>
          </a:p>
        </p:txBody>
      </p:sp>
      <p:sp>
        <p:nvSpPr>
          <p:cNvPr id="4" name="Slide Number Placeholder 1"/>
          <p:cNvSpPr txBox="1">
            <a:spLocks noGrp="1"/>
          </p:cNvSpPr>
          <p:nvPr/>
        </p:nvSpPr>
        <p:spPr>
          <a:xfrm>
            <a:off x="6732588" y="6381750"/>
            <a:ext cx="2060575" cy="365125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095B960-F1F1-47E8-8C4B-D77404AC6D94}" type="slidenum">
              <a:rPr lang="hr-HR" sz="1000" b="0">
                <a:solidFill>
                  <a:schemeClr val="bg1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hr-HR" sz="10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912813" y="1412875"/>
            <a:ext cx="8231187" cy="944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2" tIns="45716" rIns="91432" bIns="45716">
            <a:spAutoFit/>
          </a:bodyPr>
          <a:lstStyle/>
          <a:p>
            <a:pPr algn="ctr">
              <a:defRPr/>
            </a:pPr>
            <a:r>
              <a:rPr lang="hr-HR" sz="3200">
                <a:solidFill>
                  <a:srgbClr val="5F5F5F"/>
                </a:solidFill>
              </a:rPr>
              <a:t>HVALA NA PAŽNJI!</a:t>
            </a:r>
            <a:endParaRPr lang="hr-HR" sz="2400">
              <a:solidFill>
                <a:srgbClr val="5F5F5F"/>
              </a:solidFill>
            </a:endParaRPr>
          </a:p>
          <a:p>
            <a:pPr algn="ctr">
              <a:defRPr/>
            </a:pPr>
            <a:endParaRPr lang="hr-HR" sz="2400">
              <a:solidFill>
                <a:srgbClr val="5F5F5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2411412" y="2133600"/>
            <a:ext cx="5040907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buClr>
                <a:schemeClr val="bg1"/>
              </a:buClr>
              <a:buFont typeface="Wingdings" pitchFamily="2" charset="2"/>
              <a:buNone/>
            </a:pPr>
            <a:r>
              <a:rPr lang="hr-HR" sz="2000" b="0" dirty="0">
                <a:solidFill>
                  <a:srgbClr val="5F5F5F"/>
                </a:solidFill>
                <a:hlinkClick r:id="rId3"/>
              </a:rPr>
              <a:t>www.hbor.hr</a:t>
            </a:r>
            <a:endParaRPr lang="hr-HR" sz="2000" b="0" dirty="0">
              <a:solidFill>
                <a:srgbClr val="5F5F5F"/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endParaRPr lang="en-GB" sz="2000" b="0" dirty="0">
              <a:solidFill>
                <a:srgbClr val="5F5F5F"/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r>
              <a:rPr lang="en-GB" sz="2000" b="0" dirty="0" err="1">
                <a:solidFill>
                  <a:srgbClr val="5F5F5F"/>
                </a:solidFill>
              </a:rPr>
              <a:t>Strossmayerov</a:t>
            </a:r>
            <a:r>
              <a:rPr lang="en-GB" sz="2000" b="0" dirty="0">
                <a:solidFill>
                  <a:srgbClr val="5F5F5F"/>
                </a:solidFill>
              </a:rPr>
              <a:t> </a:t>
            </a:r>
            <a:r>
              <a:rPr lang="en-GB" sz="2000" b="0" dirty="0" err="1">
                <a:solidFill>
                  <a:srgbClr val="5F5F5F"/>
                </a:solidFill>
              </a:rPr>
              <a:t>trg</a:t>
            </a:r>
            <a:r>
              <a:rPr lang="en-GB" sz="2000" b="0" dirty="0">
                <a:solidFill>
                  <a:srgbClr val="5F5F5F"/>
                </a:solidFill>
              </a:rPr>
              <a:t> 9</a:t>
            </a: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r>
              <a:rPr lang="en-GB" sz="2000" b="0" dirty="0">
                <a:solidFill>
                  <a:srgbClr val="5F5F5F"/>
                </a:solidFill>
              </a:rPr>
              <a:t>10000 Zagreb, </a:t>
            </a:r>
            <a:r>
              <a:rPr lang="hr-HR" sz="2000" b="0" dirty="0">
                <a:solidFill>
                  <a:srgbClr val="5F5F5F"/>
                </a:solidFill>
              </a:rPr>
              <a:t>Hrvatska</a:t>
            </a: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endParaRPr lang="hr-HR" sz="2000" b="0" dirty="0">
              <a:solidFill>
                <a:srgbClr val="5F5F5F"/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endParaRPr lang="hr-HR" sz="2000" b="0" dirty="0">
              <a:solidFill>
                <a:srgbClr val="5F5F5F"/>
              </a:solidFill>
            </a:endParaRPr>
          </a:p>
          <a:p>
            <a:pPr algn="ctr" eaLnBrk="1" hangingPunct="1">
              <a:defRPr/>
            </a:pP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Područni ured za Istru</a:t>
            </a:r>
          </a:p>
          <a:p>
            <a:pPr algn="ctr" eaLnBrk="1" hangingPunct="1">
              <a:defRPr/>
            </a:pP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Voditeljica ureda:  </a:t>
            </a:r>
            <a:r>
              <a:rPr lang="hr-HR" altLang="sr-Latn-R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Dr.sc.Cinzia </a:t>
            </a:r>
            <a:r>
              <a:rPr lang="hr-HR" altLang="sr-Latn-RS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Zubin</a:t>
            </a:r>
            <a:endParaRPr lang="hr-HR" altLang="sr-Latn-RS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Pula, Mletačka 12/IV</a:t>
            </a:r>
          </a:p>
          <a:p>
            <a:pPr algn="ctr" eaLnBrk="1" hangingPunct="1">
              <a:defRPr/>
            </a:pPr>
            <a:r>
              <a:rPr lang="hr-HR" altLang="sr-Latn-RS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Tel</a:t>
            </a:r>
            <a:r>
              <a:rPr lang="en-GB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en-GB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+385 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052</a:t>
            </a:r>
            <a:r>
              <a:rPr lang="en-GB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381 900</a:t>
            </a:r>
            <a:endParaRPr lang="en-GB" altLang="sr-Latn-RS" sz="2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 eaLnBrk="1" hangingPunct="1">
              <a:defRPr/>
            </a:pPr>
            <a:r>
              <a:rPr lang="en-GB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Fax:  +385 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052 219 217</a:t>
            </a:r>
          </a:p>
          <a:p>
            <a:pPr algn="ctr" eaLnBrk="1" hangingPunct="1">
              <a:defRPr/>
            </a:pPr>
            <a:r>
              <a:rPr lang="hr-HR" altLang="sr-Latn-RS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Mail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hr-HR" altLang="sr-Latn-RS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hbor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-pula@</a:t>
            </a:r>
            <a:r>
              <a:rPr lang="hr-HR" altLang="sr-Latn-RS" sz="2000" i="1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hbor.hr</a:t>
            </a:r>
            <a:r>
              <a:rPr lang="hr-HR" altLang="sr-Latn-R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hr-HR" altLang="sr-Latn-R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None/>
            </a:pPr>
            <a:endParaRPr lang="hr-HR" sz="2000" b="0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B83DC-1310-47DC-BAFF-D907EFA6DC6A}" type="slidenum">
              <a:rPr lang="hr-HR"/>
              <a:pPr>
                <a:defRPr/>
              </a:pPr>
              <a:t>2</a:t>
            </a:fld>
            <a:endParaRPr lang="hr-HR" dirty="0"/>
          </a:p>
        </p:txBody>
      </p:sp>
      <p:sp>
        <p:nvSpPr>
          <p:cNvPr id="11" name="Slide Number Placeholder 1"/>
          <p:cNvSpPr txBox="1">
            <a:spLocks noGrp="1"/>
          </p:cNvSpPr>
          <p:nvPr/>
        </p:nvSpPr>
        <p:spPr>
          <a:xfrm>
            <a:off x="6732588" y="6381750"/>
            <a:ext cx="2060575" cy="365125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F761E36-FAB5-41AD-B9E0-E46FAC62349E}" type="slidenum">
              <a:rPr lang="hr-HR" sz="1000" b="0">
                <a:solidFill>
                  <a:schemeClr val="bg1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hr-HR" sz="10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197" name="Rectangle 3"/>
          <p:cNvSpPr txBox="1">
            <a:spLocks noChangeArrowheads="1"/>
          </p:cNvSpPr>
          <p:nvPr/>
        </p:nvSpPr>
        <p:spPr bwMode="auto">
          <a:xfrm>
            <a:off x="539750" y="1423988"/>
            <a:ext cx="43926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SzPct val="75000"/>
              <a:buFont typeface="Wingdings" pitchFamily="2" charset="2"/>
              <a:buChar char="u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Kreditiranje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SzPct val="75000"/>
              <a:buFont typeface="Wingdings" pitchFamily="2" charset="2"/>
              <a:buChar char="u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Osiguranje od</a:t>
            </a: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političkih i komercijalnih rizika</a:t>
            </a: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Clr>
                <a:srgbClr val="002060"/>
              </a:buClr>
              <a:buSzPct val="90000"/>
              <a:buFont typeface="Wingdings" pitchFamily="2" charset="2"/>
              <a:buChar char="ü"/>
            </a:pPr>
            <a:endParaRPr lang="en-GB" sz="2000" b="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819650" y="1042988"/>
            <a:ext cx="4319588" cy="2417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355600" indent="-355600" algn="ctr" fontAlgn="auto">
              <a:spcBef>
                <a:spcPts val="0"/>
              </a:spcBef>
              <a:spcAft>
                <a:spcPts val="0"/>
              </a:spcAft>
              <a:buClr>
                <a:srgbClr val="1F497D">
                  <a:lumMod val="75000"/>
                </a:srgbClr>
              </a:buClr>
              <a:buFont typeface="Wingdings" pitchFamily="2" charset="2"/>
              <a:buChar char="ü"/>
              <a:defRPr/>
            </a:pPr>
            <a:endParaRPr lang="en-GB" sz="2000" b="0" kern="0" dirty="0">
              <a:solidFill>
                <a:srgbClr val="1F497D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SzPct val="75000"/>
              <a:buFont typeface="Wingdings" pitchFamily="2" charset="2"/>
              <a:buChar char="u"/>
              <a:defRPr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Akreditivno i garantno poslovanje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002060"/>
              </a:buClr>
              <a:buSzPct val="75000"/>
              <a:buFont typeface="Wingdings" pitchFamily="2" charset="2"/>
              <a:buChar char="u"/>
              <a:defRPr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Savjetodavne usluge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4" fontAlgn="auto">
              <a:lnSpc>
                <a:spcPct val="105000"/>
              </a:lnSpc>
              <a:spcBef>
                <a:spcPct val="20000"/>
              </a:spcBef>
              <a:spcAft>
                <a:spcPts val="0"/>
              </a:spcAft>
              <a:buClr>
                <a:srgbClr val="1F497D">
                  <a:lumMod val="75000"/>
                </a:srgbClr>
              </a:buClr>
              <a:buFont typeface="Wingdings" pitchFamily="2" charset="2"/>
              <a:buChar char="ü"/>
              <a:defRPr/>
            </a:pPr>
            <a:endParaRPr lang="en-US" sz="2000" b="0" kern="0" dirty="0">
              <a:solidFill>
                <a:srgbClr val="1F497D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355600" indent="-355600" fontAlgn="auto">
              <a:lnSpc>
                <a:spcPct val="105000"/>
              </a:lnSpc>
              <a:spcBef>
                <a:spcPct val="20000"/>
              </a:spcBef>
              <a:spcAft>
                <a:spcPts val="0"/>
              </a:spcAft>
              <a:buClr>
                <a:srgbClr val="1F497D">
                  <a:lumMod val="75000"/>
                </a:srgbClr>
              </a:buClr>
              <a:buFont typeface="Wingdings" pitchFamily="2" charset="2"/>
              <a:buChar char="ü"/>
              <a:defRPr/>
            </a:pPr>
            <a:endParaRPr lang="en-GB" sz="2000" b="0" kern="0" dirty="0">
              <a:solidFill>
                <a:srgbClr val="1F497D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  <a:p>
            <a:pPr marL="355600" indent="-355600" fontAlgn="auto">
              <a:lnSpc>
                <a:spcPct val="105000"/>
              </a:lnSpc>
              <a:spcBef>
                <a:spcPct val="20000"/>
              </a:spcBef>
              <a:spcAft>
                <a:spcPts val="0"/>
              </a:spcAft>
              <a:buClr>
                <a:srgbClr val="1F497D">
                  <a:lumMod val="75000"/>
                </a:srgbClr>
              </a:buClr>
              <a:buFont typeface="Wingdings" pitchFamily="2" charset="2"/>
              <a:buChar char="ü"/>
              <a:defRPr/>
            </a:pPr>
            <a:endParaRPr lang="en-GB" sz="2000" b="0" kern="0" dirty="0">
              <a:solidFill>
                <a:srgbClr val="1F497D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468313" y="2708275"/>
            <a:ext cx="8280400" cy="936625"/>
          </a:xfrm>
          <a:prstGeom prst="downArrowCallout">
            <a:avLst>
              <a:gd name="adj1" fmla="val 75228"/>
              <a:gd name="adj2" fmla="val 102814"/>
              <a:gd name="adj3" fmla="val 15931"/>
              <a:gd name="adj4" fmla="val 66667"/>
            </a:avLst>
          </a:prstGeom>
          <a:solidFill>
            <a:srgbClr val="558ED5"/>
          </a:solidFill>
          <a:ln w="25400" algn="ctr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sr-Latn-CS" sz="2400" b="0" kern="0">
              <a:solidFill>
                <a:srgbClr val="1F497D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gray">
          <a:xfrm>
            <a:off x="1547813" y="2852738"/>
            <a:ext cx="597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PRIORIT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ET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</a:t>
            </a: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539750" y="3573463"/>
            <a:ext cx="439261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marL="355600" indent="-355600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Utemeljenje i razvoj MSP</a:t>
            </a:r>
          </a:p>
          <a:p>
            <a:pPr marL="355600" indent="-355600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Prerađivačka industrija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55600" indent="-355600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Turizam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55600" indent="-355600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Poljoprivreda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55600" indent="-355600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charset="0"/>
              <a:buChar char="•"/>
            </a:pPr>
            <a:r>
              <a:rPr lang="hr-HR" sz="2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Zaštita okoliša</a:t>
            </a:r>
            <a:endParaRPr lang="en-US" sz="2000" b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716463" y="3716338"/>
            <a:ext cx="4176712" cy="2198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55600" indent="-355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r-HR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Izvoz</a:t>
            </a:r>
            <a:endParaRPr lang="en-GB" sz="20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GB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In</a:t>
            </a:r>
            <a:r>
              <a:rPr lang="hr-HR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ovacije i nove tehnologije</a:t>
            </a:r>
            <a:endParaRPr lang="en-GB" sz="20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r-HR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Infrastruktura</a:t>
            </a:r>
          </a:p>
          <a:p>
            <a:pPr eaLnBrk="1" hangingPunct="1">
              <a:lnSpc>
                <a:spcPct val="105000"/>
              </a:lnSpc>
              <a:spcBef>
                <a:spcPct val="35000"/>
              </a:spcBef>
              <a:spcAft>
                <a:spcPct val="55000"/>
              </a:spcAft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hr-HR" sz="20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Podrška korištenju EU fondova</a:t>
            </a:r>
            <a:endParaRPr lang="en-GB" sz="2000" b="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203" name="Title 1"/>
          <p:cNvSpPr>
            <a:spLocks/>
          </p:cNvSpPr>
          <p:nvPr/>
        </p:nvSpPr>
        <p:spPr bwMode="auto">
          <a:xfrm>
            <a:off x="4859338" y="285750"/>
            <a:ext cx="38385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hr-HR" sz="2800">
                <a:solidFill>
                  <a:schemeClr val="bg1"/>
                </a:solidFill>
                <a:latin typeface="Calibri" pitchFamily="34" charset="0"/>
              </a:rPr>
              <a:t>USLUGE KOJE PRUŽAMO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FD100-DD57-4240-AFE1-038BDC9385C2}" type="slidenum">
              <a:rPr lang="hr-HR" smtClean="0"/>
              <a:pPr>
                <a:defRPr/>
              </a:pPr>
              <a:t>3</a:t>
            </a:fld>
            <a:endParaRPr lang="hr-HR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88913"/>
            <a:ext cx="6624638" cy="420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hr-HR" altLang="sr-Latn-RS" sz="3200" b="1" dirty="0" smtClean="0">
                <a:solidFill>
                  <a:schemeClr val="bg1"/>
                </a:solidFill>
              </a:rPr>
              <a:t>Kreditni programi</a:t>
            </a:r>
          </a:p>
        </p:txBody>
      </p:sp>
      <p:graphicFrame>
        <p:nvGraphicFramePr>
          <p:cNvPr id="7" name="Group 2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55198786"/>
              </p:ext>
            </p:extLst>
          </p:nvPr>
        </p:nvGraphicFramePr>
        <p:xfrm>
          <a:off x="250825" y="868645"/>
          <a:ext cx="4392613" cy="5214242"/>
        </p:xfrm>
        <a:graphic>
          <a:graphicData uri="http://schemas.openxmlformats.org/drawingml/2006/table">
            <a:tbl>
              <a:tblPr/>
              <a:tblGrid>
                <a:gridCol w="4392613"/>
              </a:tblGrid>
              <a:tr h="4360863"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Gospodarstvo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Restrukturiranje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Nova proizvodnja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Turizam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Priprema turističke sezone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Infrastruktura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Zaštita okoliša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Program kreditiranje energetske obnove zgrada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Kreditna linija za projekte financiranja vodoopskrbe i odvodnje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Malo i srednje poduzetništvo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Poljoprivreda i ujednačeni razvoj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Početnici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Pronalasci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Žene poduzetnice</a:t>
                      </a: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Poduzetništvo mladih</a:t>
                      </a:r>
                    </a:p>
                  </a:txBody>
                  <a:tcPr marL="90000" marR="90000" marT="46801" marB="4680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Line 16"/>
          <p:cNvSpPr>
            <a:spLocks noChangeShapeType="1"/>
          </p:cNvSpPr>
          <p:nvPr/>
        </p:nvSpPr>
        <p:spPr bwMode="auto">
          <a:xfrm>
            <a:off x="323850" y="1844824"/>
            <a:ext cx="40322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323850" y="2492896"/>
            <a:ext cx="40322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323850" y="4077072"/>
            <a:ext cx="40322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4716016" y="2708920"/>
            <a:ext cx="40322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4716016" y="4365104"/>
            <a:ext cx="403225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" name="Group 2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5163541"/>
              </p:ext>
            </p:extLst>
          </p:nvPr>
        </p:nvGraphicFramePr>
        <p:xfrm>
          <a:off x="4679950" y="836712"/>
          <a:ext cx="4067175" cy="6073942"/>
        </p:xfrm>
        <a:graphic>
          <a:graphicData uri="http://schemas.openxmlformats.org/drawingml/2006/table">
            <a:tbl>
              <a:tblPr/>
              <a:tblGrid>
                <a:gridCol w="4067175"/>
              </a:tblGrid>
              <a:tr h="5726133">
                <a:tc>
                  <a:txBody>
                    <a:bodyPr/>
                    <a:lstStyle/>
                    <a:p>
                      <a:pPr marL="533400" marR="0" lvl="0" indent="-533400" algn="just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      IPARD 101,103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IPARD – mjera 301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IPARD – mjera 302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IPA MSP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Kreditiranje IPA-e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Priprema izvoza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Kredit kupcu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Kredit dobavljača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Krediti ino-bankama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Izvoz – IBRD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Trajna obrtna sredstva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Priprema poljoprivredne proizvodnje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Likvidnost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Kreditiranje proizvodnje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 startAt="16"/>
                        <a:tabLst/>
                      </a:pPr>
                      <a:r>
                        <a:rPr kumimoji="0" lang="hr-H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</a:rPr>
                        <a:t>Program razvoja gospodarstva</a:t>
                      </a: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798" marB="4679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42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t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 startAt="16"/>
                        <a:tabLst/>
                      </a:pPr>
                      <a:endParaRPr kumimoji="0" lang="hr-H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0000" marR="90000" marT="46798" marB="46798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91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A0AFD9-D141-42D3-9110-3FAAD75AE884}" type="slidenum">
              <a:rPr lang="hr-HR"/>
              <a:pPr>
                <a:defRPr/>
              </a:pPr>
              <a:t>4</a:t>
            </a:fld>
            <a:endParaRPr lang="hr-HR" dirty="0"/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6732588" y="6381750"/>
            <a:ext cx="2060575" cy="365125"/>
          </a:xfrm>
          <a:prstGeom prst="rect">
            <a:avLst/>
          </a:prstGeom>
          <a:noFill/>
        </p:spPr>
        <p:txBody>
          <a:bodyPr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147CDD6-C47C-44FD-818A-E539DBA2AD5E}" type="slidenum">
              <a:rPr lang="hr-HR" sz="1000" b="0">
                <a:solidFill>
                  <a:schemeClr val="bg1"/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hr-HR" sz="10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9975" y="188913"/>
            <a:ext cx="6624638" cy="420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hr-HR" sz="2800" b="1" dirty="0" smtClean="0">
                <a:solidFill>
                  <a:schemeClr val="bg1"/>
                </a:solidFill>
                <a:latin typeface="Arial" charset="0"/>
              </a:rPr>
              <a:t>Kreditiranje MSP-a</a:t>
            </a:r>
          </a:p>
        </p:txBody>
      </p:sp>
      <p:sp>
        <p:nvSpPr>
          <p:cNvPr id="12293" name="Text Box 15"/>
          <p:cNvSpPr txBox="1">
            <a:spLocks noChangeArrowheads="1"/>
          </p:cNvSpPr>
          <p:nvPr/>
        </p:nvSpPr>
        <p:spPr bwMode="auto">
          <a:xfrm>
            <a:off x="519113" y="62515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endParaRPr lang="hr-HR" b="0">
              <a:latin typeface="Verdana" pitchFamily="34" charset="0"/>
            </a:endParaRPr>
          </a:p>
        </p:txBody>
      </p:sp>
      <p:sp>
        <p:nvSpPr>
          <p:cNvPr id="12294" name="Rectangle 26"/>
          <p:cNvSpPr>
            <a:spLocks noChangeArrowheads="1"/>
          </p:cNvSpPr>
          <p:nvPr/>
        </p:nvSpPr>
        <p:spPr bwMode="auto">
          <a:xfrm>
            <a:off x="395288" y="2060575"/>
            <a:ext cx="4248150" cy="3693319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Clr>
                <a:schemeClr val="tx1"/>
              </a:buClr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Malo i srednje poduzetništvo</a:t>
            </a:r>
          </a:p>
          <a:p>
            <a:pPr marL="342900" indent="-342900">
              <a:buFont typeface="Wingdings" pitchFamily="2" charset="2"/>
              <a:buNone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Otoci</a:t>
            </a:r>
          </a:p>
          <a:p>
            <a:pPr marL="342900" indent="-342900">
              <a:buFont typeface="Wingdings" pitchFamily="2" charset="2"/>
              <a:buChar char="Ø"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Poljoprivreda i ujednačeni razvoj</a:t>
            </a:r>
          </a:p>
          <a:p>
            <a:pPr marL="342900" indent="-342900">
              <a:buFont typeface="Wingdings" pitchFamily="2" charset="2"/>
              <a:buChar char="Ø"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Početnici</a:t>
            </a:r>
          </a:p>
          <a:p>
            <a:pPr marL="342900" indent="-342900">
              <a:buFont typeface="Wingdings" pitchFamily="2" charset="2"/>
              <a:buChar char="Ø"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Pronalasci</a:t>
            </a:r>
          </a:p>
          <a:p>
            <a:pPr marL="342900" indent="-342900">
              <a:buFont typeface="Wingdings" pitchFamily="2" charset="2"/>
              <a:buChar char="Ø"/>
            </a:pP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Žene </a:t>
            </a: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poduzetnice</a:t>
            </a:r>
          </a:p>
          <a:p>
            <a:pPr marL="342900" indent="-342900">
              <a:buFont typeface="Wingdings" pitchFamily="2" charset="2"/>
              <a:buChar char="Ø"/>
            </a:pPr>
            <a:endParaRPr lang="hr-HR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Poduzetništvo mladih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2295" name="Text Box 27"/>
          <p:cNvSpPr txBox="1">
            <a:spLocks noChangeArrowheads="1"/>
          </p:cNvSpPr>
          <p:nvPr/>
        </p:nvSpPr>
        <p:spPr bwMode="auto">
          <a:xfrm>
            <a:off x="5076825" y="2565400"/>
            <a:ext cx="3248197" cy="203132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Kamate od </a:t>
            </a: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2%-</a:t>
            </a:r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4%</a:t>
            </a:r>
          </a:p>
          <a:p>
            <a:pPr eaLnBrk="1" hangingPunct="1"/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Postotak financiranja 75%-100%</a:t>
            </a:r>
          </a:p>
          <a:p>
            <a:pPr eaLnBrk="1" hangingPunct="1"/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Rok otplate od 12 do 14 godina</a:t>
            </a:r>
          </a:p>
          <a:p>
            <a:pPr eaLnBrk="1" hangingPunct="1"/>
            <a:endParaRPr lang="hr-HR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eaLnBrk="1" hangingPunct="1"/>
            <a: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Poček od 2 do 5 godina</a:t>
            </a:r>
          </a:p>
        </p:txBody>
      </p:sp>
      <p:sp>
        <p:nvSpPr>
          <p:cNvPr id="12296" name="Text Box 28"/>
          <p:cNvSpPr txBox="1">
            <a:spLocks noChangeArrowheads="1"/>
          </p:cNvSpPr>
          <p:nvPr/>
        </p:nvSpPr>
        <p:spPr bwMode="auto">
          <a:xfrm>
            <a:off x="323850" y="981075"/>
            <a:ext cx="8429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b="0" i="1" dirty="0">
                <a:solidFill>
                  <a:srgbClr val="000000"/>
                </a:solidFill>
                <a:latin typeface="Calibri" pitchFamily="34" charset="0"/>
              </a:rPr>
              <a:t>Glavni pokretač razvoja svakog modernog gospodarstva je malo i srednje poduzetništvo. </a:t>
            </a:r>
          </a:p>
          <a:p>
            <a:pPr eaLnBrk="1" hangingPunct="1"/>
            <a:r>
              <a:rPr lang="hr-HR" b="0" i="1" dirty="0">
                <a:solidFill>
                  <a:srgbClr val="000000"/>
                </a:solidFill>
                <a:latin typeface="Calibri" pitchFamily="34" charset="0"/>
              </a:rPr>
              <a:t>HBOR je stoga posebnu pozornost posvetio upravo ovom segmentu gospodarstva.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03" name="Straight Connector 4"/>
          <p:cNvCxnSpPr>
            <a:cxnSpLocks noChangeShapeType="1"/>
          </p:cNvCxnSpPr>
          <p:nvPr/>
        </p:nvCxnSpPr>
        <p:spPr bwMode="auto">
          <a:xfrm>
            <a:off x="0" y="1052513"/>
            <a:ext cx="9144000" cy="0"/>
          </a:xfrm>
          <a:prstGeom prst="line">
            <a:avLst/>
          </a:prstGeom>
          <a:noFill/>
          <a:ln w="38100" algn="ctr">
            <a:solidFill>
              <a:srgbClr val="00729A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2411760" y="44450"/>
            <a:ext cx="669731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hr-HR" altLang="sr-Latn-RS" sz="3200" dirty="0">
                <a:solidFill>
                  <a:schemeClr val="bg1"/>
                </a:solidFill>
                <a:latin typeface="Calibri" pitchFamily="34" charset="0"/>
              </a:rPr>
              <a:t>MALO I SREDNJE PODUZETNIŠTVO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030" y="549274"/>
            <a:ext cx="8460458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>
              <a:defRPr/>
            </a:pPr>
            <a:endParaRPr lang="hr-HR" sz="2000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endParaRPr lang="hr-HR" sz="2000" b="0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  <a:p>
            <a:pPr marL="171450" lvl="2" indent="-1714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hr-HR" sz="2000" dirty="0" smtClean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Namjena</a:t>
            </a:r>
            <a:r>
              <a:rPr lang="hr-HR" sz="2000" dirty="0" smtClean="0"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kreditiranje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razvitka malog i srednjeg poduzetništva u svrhu moderniziranja i proširenja poslovanja te povećanja broja novih radnih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mjesta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hr-HR" sz="20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Iznos kredita</a:t>
            </a:r>
            <a:r>
              <a:rPr lang="hr-HR" sz="2000" dirty="0"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od 80 tisuća do 8 milijuna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kuna (75% investicije bez PDV-a)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hr-HR" sz="20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Rok otplate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: 12 godina (uključujući poček do 3, odnosno 5 godina za trajne nasade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)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lvl="1" indent="-1714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hr-HR" sz="20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Korisnici kredita</a:t>
            </a:r>
            <a:r>
              <a:rPr lang="hr-HR" sz="2000" dirty="0"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trgovačka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društva, obrtnici, fizičke osobe koje samostalno obavljaju djelatnost, zadruge, ustanove koji posluju najmanje dvije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godine</a:t>
            </a: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hr-HR" sz="2000" dirty="0">
                <a:solidFill>
                  <a:srgbClr val="C00000"/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Kamatna stopa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: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anose="020B0604030504040204" pitchFamily="34" charset="0"/>
                <a:cs typeface="Arial" panose="020B0604020202020204" pitchFamily="34" charset="0"/>
              </a:rPr>
              <a:t>%, 3% ili 4% godišnje ovisno o vrsti i području ulaganja te dosadašnjoj uspješnosti korisnika (MINPO može odobriti subvenciju kamatne stope)</a:t>
            </a:r>
          </a:p>
          <a:p>
            <a:pPr marL="342900" lvl="1" indent="-342900">
              <a:buFont typeface="Wingdings" pitchFamily="2" charset="2"/>
              <a:buChar char="ü"/>
              <a:defRPr/>
            </a:pPr>
            <a:endParaRPr lang="hr-HR" dirty="0">
              <a:latin typeface="Calibri" pitchFamily="34" charset="0"/>
            </a:endParaRPr>
          </a:p>
          <a:p>
            <a:pPr>
              <a:defRPr/>
            </a:pPr>
            <a:endParaRPr lang="hr-HR" dirty="0"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98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4FFC36-4674-4A97-90C9-FA506ADEAF9D}" type="slidenum">
              <a:rPr lang="hr-HR"/>
              <a:pPr>
                <a:defRPr/>
              </a:pPr>
              <a:t>6</a:t>
            </a:fld>
            <a:endParaRPr lang="hr-HR"/>
          </a:p>
        </p:txBody>
      </p:sp>
      <p:sp>
        <p:nvSpPr>
          <p:cNvPr id="5124" name="Text Box 221"/>
          <p:cNvSpPr txBox="1">
            <a:spLocks noChangeArrowheads="1"/>
          </p:cNvSpPr>
          <p:nvPr/>
        </p:nvSpPr>
        <p:spPr bwMode="auto">
          <a:xfrm>
            <a:off x="4332358" y="30645"/>
            <a:ext cx="42481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r-HR" altLang="sr-Latn-R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Početnici</a:t>
            </a:r>
          </a:p>
        </p:txBody>
      </p:sp>
      <p:sp>
        <p:nvSpPr>
          <p:cNvPr id="5125" name="TextBox 46"/>
          <p:cNvSpPr txBox="1">
            <a:spLocks noChangeArrowheads="1"/>
          </p:cNvSpPr>
          <p:nvPr/>
        </p:nvSpPr>
        <p:spPr bwMode="auto">
          <a:xfrm>
            <a:off x="395669" y="678583"/>
            <a:ext cx="8135938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628650" indent="-1714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Iznos kredita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: 80.000 – 1.800.000 kuna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Udio HBOR-ovog kredita u investiciji: 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Kredit do 700.000 kuna -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100% investicije bez PDV-a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hr-HR" alt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Kredit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od 700.000 kuna do 1.800.000 kuna – 85% kredit + 15% vlastito </a:t>
            </a:r>
            <a:r>
              <a:rPr lang="hr-HR" alt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učešće</a:t>
            </a:r>
            <a:endParaRPr lang="hr-HR" alt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Rok otplate: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14 godina (uključujući rok počeka do 3 godine</a:t>
            </a:r>
            <a:r>
              <a:rPr lang="hr-HR" alt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)</a:t>
            </a:r>
          </a:p>
          <a:p>
            <a:pPr marL="171450" lvl="1"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Udio obrtnih sredstava u kreditu: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30</a:t>
            </a:r>
            <a:r>
              <a:rPr lang="hr-HR" alt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%</a:t>
            </a:r>
            <a:endParaRPr lang="hr-HR" alt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Korisnici kredita: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mali i srednji poduzetnici koji posluju kraće od 2 godine i mlađi su od 55 godina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Kamatna stopa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: 4%, MINPO će subvencionirati 2%</a:t>
            </a:r>
          </a:p>
        </p:txBody>
      </p:sp>
    </p:spTree>
    <p:extLst>
      <p:ext uri="{BB962C8B-B14F-4D97-AF65-F5344CB8AC3E}">
        <p14:creationId xmlns:p14="http://schemas.microsoft.com/office/powerpoint/2010/main" val="199963607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221"/>
          <p:cNvSpPr txBox="1">
            <a:spLocks noChangeArrowheads="1"/>
          </p:cNvSpPr>
          <p:nvPr/>
        </p:nvSpPr>
        <p:spPr bwMode="auto">
          <a:xfrm>
            <a:off x="2195737" y="116632"/>
            <a:ext cx="66244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r-HR" altLang="sr-Latn-R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 - Poduzetništvo</a:t>
            </a:r>
            <a:r>
              <a:rPr lang="hr-HR" altLang="sr-Latn-RS" sz="3600" b="1" dirty="0" smtClean="0">
                <a:solidFill>
                  <a:schemeClr val="bg1"/>
                </a:solidFill>
                <a:latin typeface="Arial Unicode MS" pitchFamily="34" charset="-128"/>
              </a:rPr>
              <a:t> </a:t>
            </a:r>
            <a:r>
              <a:rPr lang="hr-HR" altLang="sr-Latn-RS" sz="3600" b="1" dirty="0">
                <a:solidFill>
                  <a:schemeClr val="bg1"/>
                </a:solidFill>
                <a:latin typeface="Arial Unicode MS" pitchFamily="34" charset="-128"/>
              </a:rPr>
              <a:t>mladih</a:t>
            </a:r>
          </a:p>
        </p:txBody>
      </p:sp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468313" y="1124744"/>
            <a:ext cx="813593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Iznos kredita: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80.000 – 700.000 kuna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Udio HBOR-ovog kredita u investiciji: </a:t>
            </a:r>
            <a:r>
              <a:rPr lang="hr-HR" altLang="sr-Latn-RS" sz="2000" dirty="0" smtClean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100% investicije bez </a:t>
            </a: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PDV-a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hr-HR" altLang="sr-Latn-RS" sz="2000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Udio </a:t>
            </a: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obrtnih sredstava u kreditu: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30</a:t>
            </a:r>
            <a:r>
              <a:rPr lang="hr-HR" altLang="sr-Latn-R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%</a:t>
            </a:r>
            <a:endParaRPr lang="hr-HR" altLang="sr-Latn-RS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Rok otplate: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12 godina (uključujući rok počeka do 2 godine)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Korisnici kredita: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društvo koje je u većinskom vlasništvu jedne ili više osoba u dobnoj skupini do 30 godina i čiju upravu vodi osoba stara do 30 godina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ü"/>
            </a:pPr>
            <a:r>
              <a:rPr lang="hr-HR" altLang="sr-Latn-RS" sz="2000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Kamatna stopa: </a:t>
            </a:r>
            <a:r>
              <a:rPr lang="hr-HR" altLang="sr-Latn-R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4%, MINPO će subvencionirati 2%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9FD100-DD57-4240-AFE1-038BDC9385C2}" type="slidenum">
              <a:rPr lang="hr-HR" smtClean="0"/>
              <a:pPr>
                <a:defRPr/>
              </a:pPr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342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8</a:t>
            </a:fld>
            <a:endParaRPr lang="hr-H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339975" y="188913"/>
            <a:ext cx="6624638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hr-HR" altLang="sr-Latn-RS" sz="2800" dirty="0">
                <a:solidFill>
                  <a:schemeClr val="bg1"/>
                </a:solidFill>
              </a:rPr>
              <a:t>Kreditiranje velikih projekata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3850" y="2781300"/>
            <a:ext cx="4248150" cy="1755775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Wingdings" pitchFamily="2" charset="2"/>
              <a:buChar char="Ø"/>
            </a:pPr>
            <a:r>
              <a:rPr lang="hr-HR" altLang="sr-Latn-RS">
                <a:latin typeface="Calibri" pitchFamily="34" charset="0"/>
              </a:rPr>
              <a:t>Program kreditiranja gospodarstva</a:t>
            </a:r>
          </a:p>
          <a:p>
            <a:pPr eaLnBrk="1" hangingPunct="1">
              <a:buFont typeface="Wingdings" pitchFamily="2" charset="2"/>
              <a:buChar char="Ø"/>
            </a:pPr>
            <a:endParaRPr lang="hr-HR" altLang="sr-Latn-RS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hr-HR" altLang="sr-Latn-RS">
                <a:latin typeface="Calibri" pitchFamily="34" charset="0"/>
              </a:rPr>
              <a:t>Program kreditiranja turističkog sektora</a:t>
            </a:r>
          </a:p>
          <a:p>
            <a:pPr eaLnBrk="1" hangingPunct="1">
              <a:buFont typeface="Wingdings" pitchFamily="2" charset="2"/>
              <a:buChar char="Ø"/>
            </a:pPr>
            <a:endParaRPr lang="hr-HR" altLang="sr-Latn-RS">
              <a:latin typeface="Calibri" pitchFamily="34" charset="0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5076825" y="2708275"/>
            <a:ext cx="3158237" cy="2031325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alibri" pitchFamily="34" charset="0"/>
              </a:rPr>
              <a:t>Kamate od 2%,4% ili 6%</a:t>
            </a:r>
          </a:p>
          <a:p>
            <a:pPr eaLnBrk="1" hangingPunct="1"/>
            <a:endParaRPr lang="hr-HR" altLang="sr-Latn-RS" dirty="0">
              <a:latin typeface="Calibri" pitchFamily="34" charset="0"/>
            </a:endParaRPr>
          </a:p>
          <a:p>
            <a:pPr eaLnBrk="1" hangingPunct="1"/>
            <a:r>
              <a:rPr lang="hr-HR" altLang="sr-Latn-RS" dirty="0">
                <a:latin typeface="Calibri" pitchFamily="34" charset="0"/>
              </a:rPr>
              <a:t>Postotak financiranja 75%</a:t>
            </a:r>
            <a:endParaRPr lang="hr-HR" altLang="sr-Latn-RS" dirty="0"/>
          </a:p>
          <a:p>
            <a:pPr eaLnBrk="1" hangingPunct="1"/>
            <a:endParaRPr lang="hr-HR" altLang="sr-Latn-RS" dirty="0"/>
          </a:p>
          <a:p>
            <a:pPr eaLnBrk="1" hangingPunct="1"/>
            <a:r>
              <a:rPr lang="hr-HR" altLang="sr-Latn-RS" dirty="0" smtClean="0">
                <a:latin typeface="Calibri" pitchFamily="34" charset="0"/>
              </a:rPr>
              <a:t>Rok </a:t>
            </a:r>
            <a:r>
              <a:rPr lang="hr-HR" altLang="sr-Latn-RS" dirty="0">
                <a:latin typeface="Calibri" pitchFamily="34" charset="0"/>
              </a:rPr>
              <a:t>otplate od 12 do 17 godina</a:t>
            </a:r>
          </a:p>
          <a:p>
            <a:pPr eaLnBrk="1" hangingPunct="1"/>
            <a:endParaRPr lang="hr-HR" altLang="sr-Latn-RS" dirty="0">
              <a:latin typeface="Calibri" pitchFamily="34" charset="0"/>
            </a:endParaRPr>
          </a:p>
          <a:p>
            <a:pPr eaLnBrk="1" hangingPunct="1"/>
            <a:r>
              <a:rPr lang="hr-HR" altLang="sr-Latn-RS" dirty="0">
                <a:latin typeface="Calibri" pitchFamily="34" charset="0"/>
              </a:rPr>
              <a:t>Poček od 3 do 5 godina</a:t>
            </a:r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323850" y="981075"/>
            <a:ext cx="88201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b="0" i="1" dirty="0">
                <a:solidFill>
                  <a:srgbClr val="000000"/>
                </a:solidFill>
                <a:latin typeface="Calibri" pitchFamily="34" charset="0"/>
              </a:rPr>
              <a:t>HBOR </a:t>
            </a:r>
            <a:r>
              <a:rPr lang="hr-HR" altLang="sr-Latn-RS" b="0" i="1" dirty="0">
                <a:solidFill>
                  <a:srgbClr val="000000"/>
                </a:solidFill>
              </a:rPr>
              <a:t>prati subjekte koji ulažu u modernizaciju proizvodnje, uvođenje novih tehnologija i pokretanja novih proizvodnja kroz program Gospodarstvo.</a:t>
            </a:r>
          </a:p>
          <a:p>
            <a:pPr eaLnBrk="1" hangingPunct="1"/>
            <a:r>
              <a:rPr lang="hr-HR" altLang="sr-Latn-RS" b="0" i="1" dirty="0">
                <a:solidFill>
                  <a:srgbClr val="000000"/>
                </a:solidFill>
              </a:rPr>
              <a:t>Velika pažnju poklanjamo investicijskim projektima u turističkoj djelatnosti.</a:t>
            </a:r>
          </a:p>
          <a:p>
            <a:pPr eaLnBrk="1" hangingPunct="1"/>
            <a:r>
              <a:rPr lang="hr-HR" altLang="sr-Latn-RS" b="0" i="1" dirty="0">
                <a:solidFill>
                  <a:srgbClr val="000000"/>
                </a:solidFill>
              </a:rPr>
              <a:t>Posebnu pažnju dajemo onim projektima koji će pridonijeti </a:t>
            </a:r>
            <a:r>
              <a:rPr lang="hr-HR" altLang="sr-Latn-RS" b="0" i="1" dirty="0" err="1">
                <a:solidFill>
                  <a:srgbClr val="000000"/>
                </a:solidFill>
              </a:rPr>
              <a:t>multiplikativnom</a:t>
            </a:r>
            <a:r>
              <a:rPr lang="hr-HR" altLang="sr-Latn-RS" b="0" i="1" dirty="0">
                <a:solidFill>
                  <a:srgbClr val="000000"/>
                </a:solidFill>
              </a:rPr>
              <a:t> </a:t>
            </a:r>
            <a:r>
              <a:rPr lang="hr-HR" altLang="sr-Latn-RS" b="0" i="1" dirty="0"/>
              <a:t>utjecaju turizma na razvoj gospodarstva u cjelini.</a:t>
            </a:r>
          </a:p>
        </p:txBody>
      </p:sp>
    </p:spTree>
    <p:extLst>
      <p:ext uri="{BB962C8B-B14F-4D97-AF65-F5344CB8AC3E}">
        <p14:creationId xmlns:p14="http://schemas.microsoft.com/office/powerpoint/2010/main" val="452481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F4A46-DC3E-4231-A7AF-79528D359462}" type="slidenum">
              <a:rPr lang="hr-HR" smtClean="0"/>
              <a:pPr>
                <a:defRPr/>
              </a:pPr>
              <a:t>9</a:t>
            </a:fld>
            <a:endParaRPr lang="hr-HR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287" y="1574021"/>
            <a:ext cx="4464050" cy="3785652"/>
          </a:xfrm>
          <a:prstGeom prst="rect">
            <a:avLst/>
          </a:prstGeom>
          <a:noFill/>
          <a:ln w="158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endParaRPr lang="hr-HR" sz="900" dirty="0">
              <a:latin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hr-HR" sz="2300" dirty="0">
                <a:latin typeface="+mj-lt"/>
              </a:rPr>
              <a:t>Priprema poljoprivredne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hr-HR" sz="2300" dirty="0">
                <a:latin typeface="+mj-lt"/>
              </a:rPr>
              <a:t>   proizvodnje</a:t>
            </a:r>
          </a:p>
          <a:p>
            <a:pPr marL="342900" indent="-342900">
              <a:buFont typeface="Wingdings" pitchFamily="2" charset="2"/>
              <a:buNone/>
              <a:defRPr/>
            </a:pPr>
            <a:endParaRPr lang="hr-HR" sz="16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hr-HR" sz="2300" dirty="0" smtClean="0">
                <a:latin typeface="+mj-lt"/>
              </a:rPr>
              <a:t>Likvidnost*</a:t>
            </a:r>
            <a:endParaRPr lang="hr-HR" sz="2300" dirty="0">
              <a:latin typeface="+mj-lt"/>
            </a:endParaRPr>
          </a:p>
          <a:p>
            <a:pPr marL="342900" indent="-342900">
              <a:buFont typeface="Wingdings" pitchFamily="2" charset="2"/>
              <a:buNone/>
              <a:defRPr/>
            </a:pPr>
            <a:endParaRPr lang="hr-HR" sz="16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hr-HR" sz="2300" dirty="0">
                <a:latin typeface="+mj-lt"/>
              </a:rPr>
              <a:t>Kreditiranje </a:t>
            </a:r>
            <a:r>
              <a:rPr lang="hr-HR" sz="2300" dirty="0" smtClean="0">
                <a:latin typeface="+mj-lt"/>
              </a:rPr>
              <a:t>proizvodnje*</a:t>
            </a:r>
            <a:endParaRPr lang="hr-HR" sz="2300" dirty="0">
              <a:latin typeface="+mj-lt"/>
            </a:endParaRPr>
          </a:p>
          <a:p>
            <a:pPr marL="342900" indent="-342900">
              <a:buFont typeface="Wingdings" pitchFamily="2" charset="2"/>
              <a:buNone/>
              <a:defRPr/>
            </a:pPr>
            <a:endParaRPr lang="hr-HR" sz="16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hr-HR" sz="2300" dirty="0" smtClean="0">
                <a:latin typeface="+mj-lt"/>
              </a:rPr>
              <a:t>Trajna obrtna sredstva</a:t>
            </a:r>
            <a:endParaRPr lang="hr-HR" sz="2300" dirty="0">
              <a:latin typeface="+mj-lt"/>
            </a:endParaRPr>
          </a:p>
          <a:p>
            <a:pPr marL="342900" indent="-342900">
              <a:buFont typeface="Wingdings" pitchFamily="2" charset="2"/>
              <a:buNone/>
              <a:defRPr/>
            </a:pPr>
            <a:endParaRPr lang="hr-HR" sz="1600" dirty="0">
              <a:latin typeface="+mj-lt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hr-HR" sz="2300" dirty="0">
                <a:latin typeface="+mj-lt"/>
              </a:rPr>
              <a:t>Program kreditiranja pripreme turističke sezone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76825" y="2636912"/>
            <a:ext cx="3887788" cy="193675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sz="2400" dirty="0">
                <a:latin typeface="Calibri" pitchFamily="34" charset="0"/>
              </a:rPr>
              <a:t>Kamate od 3%-6%</a:t>
            </a:r>
          </a:p>
          <a:p>
            <a:pPr eaLnBrk="1" hangingPunct="1"/>
            <a:endParaRPr lang="hr-HR" altLang="sr-Latn-RS" sz="2400" dirty="0">
              <a:latin typeface="Calibri" pitchFamily="34" charset="0"/>
            </a:endParaRPr>
          </a:p>
          <a:p>
            <a:pPr eaLnBrk="1" hangingPunct="1"/>
            <a:r>
              <a:rPr lang="hr-HR" altLang="sr-Latn-RS" sz="2400" dirty="0">
                <a:latin typeface="+mj-lt"/>
              </a:rPr>
              <a:t>Rok otplate od 3 mjeseca do </a:t>
            </a:r>
            <a:r>
              <a:rPr lang="hr-HR" altLang="sr-Latn-RS" sz="2400" dirty="0" smtClean="0">
                <a:latin typeface="+mj-lt"/>
              </a:rPr>
              <a:t>6 </a:t>
            </a:r>
            <a:r>
              <a:rPr lang="hr-HR" altLang="sr-Latn-RS" sz="2400" dirty="0">
                <a:latin typeface="+mj-lt"/>
              </a:rPr>
              <a:t>godina</a:t>
            </a:r>
          </a:p>
          <a:p>
            <a:pPr eaLnBrk="1" hangingPunct="1"/>
            <a:endParaRPr lang="hr-HR" altLang="sr-Latn-RS" sz="2400" dirty="0">
              <a:latin typeface="Calibri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188913"/>
            <a:ext cx="6985000" cy="4206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hr-HR" altLang="sr-Latn-RS" sz="2800" b="1" dirty="0" smtClean="0">
                <a:solidFill>
                  <a:schemeClr val="bg1"/>
                </a:solidFill>
                <a:latin typeface="Arial" charset="0"/>
              </a:rPr>
              <a:t>Programi kreditiranja obrtnih sredstava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050" y="908720"/>
            <a:ext cx="887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hr-HR" altLang="sr-Latn-RS" b="0" i="1" dirty="0">
                <a:solidFill>
                  <a:srgbClr val="000000"/>
                </a:solidFill>
                <a:latin typeface="Calibri" pitchFamily="34" charset="0"/>
              </a:rPr>
              <a:t>Cilj kreditiranja obrtnih sredstava je omogućavanje nesmetanog obavljanja poslovnog </a:t>
            </a:r>
            <a:endParaRPr lang="hr-HR" altLang="sr-Latn-RS" b="0" i="1" dirty="0">
              <a:solidFill>
                <a:srgbClr val="000000"/>
              </a:solidFill>
            </a:endParaRPr>
          </a:p>
          <a:p>
            <a:pPr eaLnBrk="1" hangingPunct="1"/>
            <a:r>
              <a:rPr lang="hr-HR" altLang="sr-Latn-RS" b="0" i="1" dirty="0">
                <a:solidFill>
                  <a:srgbClr val="000000"/>
                </a:solidFill>
                <a:latin typeface="Calibri" pitchFamily="34" charset="0"/>
              </a:rPr>
              <a:t>ciklusa,poboljšanje likvidnosti i konkurentnosti te osnaženje poslovanja.</a:t>
            </a:r>
          </a:p>
        </p:txBody>
      </p:sp>
      <p:sp>
        <p:nvSpPr>
          <p:cNvPr id="2" name="Rectangle 1"/>
          <p:cNvSpPr/>
          <p:nvPr/>
        </p:nvSpPr>
        <p:spPr>
          <a:xfrm>
            <a:off x="384740" y="5405839"/>
            <a:ext cx="85693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600" dirty="0" smtClean="0">
                <a:latin typeface="+mj-lt"/>
              </a:rPr>
              <a:t>* može </a:t>
            </a:r>
            <a:r>
              <a:rPr lang="hr-HR" sz="1600" dirty="0">
                <a:latin typeface="+mj-lt"/>
              </a:rPr>
              <a:t>se odobriti dulji rok otplate kredita s dospijećem u razdoblju od 31.12.2016. do 30.04.2017. godine prema posebnim uvjetima za poslovne banke. Ovo je mjera privremenog produljenja roka otplate kredita koja se primjenjuje na zahtjeve za odobrenje kredita zaprimljene u HBOR-u do 30.06.2014. godine ili do iskorištenja raspoloživih sredstava HBOR-a za provedbu mjere.</a:t>
            </a:r>
            <a:endParaRPr lang="hr-HR" sz="1600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5717634"/>
      </p:ext>
    </p:extLst>
  </p:cSld>
  <p:clrMapOvr>
    <a:masterClrMapping/>
  </p:clrMapOvr>
</p:sld>
</file>

<file path=ppt/theme/theme1.xml><?xml version="1.0" encoding="utf-8"?>
<a:theme xmlns:a="http://schemas.openxmlformats.org/drawingml/2006/main" name="HBOR_plav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77C88078D0F41835834ADEDEAB000" ma:contentTypeVersion="0" ma:contentTypeDescription="Create a new document." ma:contentTypeScope="" ma:versionID="5c277089bcce672011f989a6a8c9c19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75410d0613ca840998dd86399a013c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4E6167-F135-44C9-A836-FACFCA56DB85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85E261C-C488-4CCC-9278-923B51E32E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09708C-9DFF-42B8-919E-5B5AC9064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HBOR_plavi</Template>
  <TotalTime>1695</TotalTime>
  <Words>1088</Words>
  <Application>Microsoft Office PowerPoint</Application>
  <PresentationFormat>On-screen Show (4:3)</PresentationFormat>
  <Paragraphs>253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HBOR_plavi</vt:lpstr>
      <vt:lpstr>PowerPoint Presentation</vt:lpstr>
      <vt:lpstr>PowerPoint Presentation</vt:lpstr>
      <vt:lpstr>Kreditni programi</vt:lpstr>
      <vt:lpstr>Kreditiranje MSP-a</vt:lpstr>
      <vt:lpstr>PowerPoint Presentation</vt:lpstr>
      <vt:lpstr>PowerPoint Presentation</vt:lpstr>
      <vt:lpstr>PowerPoint Presentation</vt:lpstr>
      <vt:lpstr>PowerPoint Presentation</vt:lpstr>
      <vt:lpstr>Programi kreditiranja obrtnih sredstava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HBOR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HBOR-Osijek 16 11 2012</dc:title>
  <dc:creator>bcagalj</dc:creator>
  <cp:lastModifiedBy>Zubin Cincia</cp:lastModifiedBy>
  <cp:revision>72</cp:revision>
  <cp:lastPrinted>2012-11-15T07:23:23Z</cp:lastPrinted>
  <dcterms:created xsi:type="dcterms:W3CDTF">2012-06-11T11:00:04Z</dcterms:created>
  <dcterms:modified xsi:type="dcterms:W3CDTF">2014-02-13T11:58:48Z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0x01010008177C88078D0F41835834ADEDEAB000</vt:lpwstr>
  </property>
</Properties>
</file>