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8" r:id="rId9"/>
    <p:sldId id="263" r:id="rId10"/>
    <p:sldId id="262" r:id="rId11"/>
    <p:sldId id="265" r:id="rId12"/>
    <p:sldId id="269" r:id="rId13"/>
  </p:sldIdLst>
  <p:sldSz cx="12192000" cy="6858000"/>
  <p:notesSz cx="6797675" cy="9926638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a Beaković" initials="IB" lastIdx="2" clrIdx="0">
    <p:extLst>
      <p:ext uri="{19B8F6BF-5375-455C-9EA6-DF929625EA0E}">
        <p15:presenceInfo xmlns:p15="http://schemas.microsoft.com/office/powerpoint/2012/main" userId="S-1-5-21-2132499685-1549829025-892522946-35218" providerId="AD"/>
      </p:ext>
    </p:extLst>
  </p:cmAuthor>
  <p:cmAuthor id="2" name="Lara Baranašić" initials="LB" lastIdx="1" clrIdx="1">
    <p:extLst>
      <p:ext uri="{19B8F6BF-5375-455C-9EA6-DF929625EA0E}">
        <p15:presenceInfo xmlns:p15="http://schemas.microsoft.com/office/powerpoint/2012/main" userId="S-1-5-21-2132499685-1549829025-892522946-371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C00"/>
    <a:srgbClr val="CFD5EA"/>
    <a:srgbClr val="3EA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Srednji stil 3 - Isticanj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Srednji stil 3 - Isticanj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Tamni stil 2 - Isticanje 5/Isticanj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4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2-17T14:44:06.542" idx="2">
    <p:pos x="8954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A7FFDE-01B9-43E1-8401-70457E72F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60F5F6A-AEB1-4291-B627-77CD6FDCE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FC19A0A-7DF1-4900-A8F8-2BDD889D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31.10.2025.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07F01A7-1AA3-4402-9A33-55F6CFF46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24DA79D-4B6F-41CA-84BC-37DFF68F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908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398C92-F3BF-4B1B-BB2E-34AED23CC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8976E5A-7B8A-4D42-A5C3-3380A96CA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5C44762-C00E-4119-B858-4DF4A8FA7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31.10.2025.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665B07F-1448-40F7-A6FF-E601A24F0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3795E70-30C7-4291-B5C0-5B30A2644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461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61D9D17-3D38-47C4-BD5F-0453BE7C63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0DA7D52-6FF1-4D55-9F87-D43985B1C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98E9C2B-9986-41F0-99C4-AB241109D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31.10.2025.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04AF623-D3E6-410F-B640-B226BFBF2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F22CB8E-E1DF-4835-A2D6-78209E28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989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38ABEE-5903-4681-B1C8-E5345946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EABFDEC-8675-4708-B0B9-672AF9163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4F91171-5412-4A78-9EC1-FBFEEC331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31.10.2025.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77E264-C4AD-4364-AE14-5E5FF8B50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09AD499-45F3-4ABE-86FA-A8A6C340D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837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67CC28-147F-485F-81A0-30F7FCB4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9F0E2E8-8AD8-459F-B626-6D4059E07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B3B51DC-F995-4553-B063-E406EED39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31.10.2025.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6BA617B-CDC8-42C2-8ABE-5505A1E19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7D140A5-390F-4A15-9006-84D1D8A25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448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E36CA6-5745-4622-BA4D-39D89EF28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15AB71-ED27-4317-8F97-D5C6D7456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5930341-EE8E-4F9E-8BFA-6AD936406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F1D8012-60A0-4FA0-84B0-2FB9DC151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31.10.2025.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6719729-B277-4FF7-9091-B51ACBF0A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2ACA7D5-ED56-46A3-AEC9-10BD667A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179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3D0861-93DC-4E60-BCBE-3A8BD1B3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7580565-3473-49BF-8F3C-030B38FCB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C2CB5C0-7075-470B-B042-26BD3F785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B6196FE-8F87-47B1-AA7A-575D237F3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CBE933B-5075-49FA-9DD4-3495C3522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FABEE1F-FE0F-49CC-9239-6F882D8D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31.10.2025.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DF9CF3B-ABDF-4F67-8F66-25FF4166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0F7D3C9-91DC-493E-B555-A2E323C0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704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DAA09E-B0C3-436E-AFF7-646EA7ECB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71BA5E8-6B92-4876-B548-38AA28C15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31.10.2025.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88612DE-FB26-4EB1-A78F-ADD972688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6179C8E-F1AA-412E-AEDC-68EF9C6F4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409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0A6BCF2-08BF-4C17-9EC9-95D7FA42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31.10.2025.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B0CEBC67-7706-4CA3-AF3B-9600FE049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FBF15BE-AFF7-488A-8D37-D3517403C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54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662EA5-7980-464C-B804-D638BDBA1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203C922-0547-445D-8264-829D4E79F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9188CF8-F928-4C21-A3EF-33AF6A058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5D1CB88-26C8-4DFD-A793-41E65A1E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31.10.2025.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8C260F7-70B3-44B2-81CB-E9F24B94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5F4EB71-4720-4639-A885-D50811408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269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BC9D92-AD12-4028-9B3B-BF567B5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65F2DFB5-5D6E-42FC-91E2-9EBD153ED3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644AEA4-43CC-4A86-A14D-6A2F85938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9DCC22D-A709-47CA-92B2-8AA1DB76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2F82-9D18-488F-8E18-B340631E155A}" type="datetimeFigureOut">
              <a:rPr lang="hr-HR" smtClean="0"/>
              <a:t>31.10.2025.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07449B8-AB17-40DE-9AC6-22332776A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555D841-73C1-4F4E-9748-C5862BF79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849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D2893A5B-A197-470C-A2A6-4EF48EB0E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31C3E0B-63E8-4451-98AA-0137EC770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9F2B65F-723D-40CB-8B54-8C3F06EAA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12F82-9D18-488F-8E18-B340631E155A}" type="datetimeFigureOut">
              <a:rPr lang="hr-HR" smtClean="0"/>
              <a:t>31.10.2025.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768F68C-51C2-4403-A30F-75EAB3FEC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9405FE9-DC71-4537-9932-7FD47FD8C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6E180-8B83-4650-9AF5-DC55680BF3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962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ured.gradonacelnika@porec.hr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6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>
            <a:extLst>
              <a:ext uri="{FF2B5EF4-FFF2-40B4-BE49-F238E27FC236}">
                <a16:creationId xmlns:a16="http://schemas.microsoft.com/office/drawing/2014/main" id="{08543A38-DC4E-4157-A264-74D9F33C3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13789"/>
            <a:ext cx="12192000" cy="1326740"/>
          </a:xfr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hr-H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PRORAČUN U MALOM</a:t>
            </a:r>
          </a:p>
          <a:p>
            <a:r>
              <a:rPr lang="hr-H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IZMJENE I DOPUNE PRORAČUNA ZA 2025. GODINU</a:t>
            </a:r>
          </a:p>
          <a:p>
            <a:r>
              <a:rPr lang="de-D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GRAD POREČ - PARENZO</a:t>
            </a:r>
            <a:br>
              <a:rPr lang="hr-H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CITTÀ</a:t>
            </a:r>
            <a:r>
              <a:rPr lang="hr-H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de-D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POREČ - PARENZO</a:t>
            </a:r>
            <a:endParaRPr lang="hr-HR" sz="1200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55C12116-DD66-4065-8D06-ABF5E19C92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4" r="-5053" b="23333"/>
          <a:stretch/>
        </p:blipFill>
        <p:spPr>
          <a:xfrm>
            <a:off x="0" y="0"/>
            <a:ext cx="12801600" cy="4550373"/>
          </a:xfrm>
          <a:prstGeom prst="rect">
            <a:avLst/>
          </a:prstGeom>
        </p:spPr>
      </p:pic>
      <p:pic>
        <p:nvPicPr>
          <p:cNvPr id="22" name="Picture 9" descr="porec">
            <a:extLst>
              <a:ext uri="{FF2B5EF4-FFF2-40B4-BE49-F238E27FC236}">
                <a16:creationId xmlns:a16="http://schemas.microsoft.com/office/drawing/2014/main" id="{67FF2942-1F65-480C-B755-8290ABDC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604" y="4881264"/>
            <a:ext cx="1685309" cy="165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409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79E6017-8F8B-4729-B2D3-D141E8A43E8B}"/>
              </a:ext>
            </a:extLst>
          </p:cNvPr>
          <p:cNvSpPr txBox="1"/>
          <p:nvPr/>
        </p:nvSpPr>
        <p:spPr>
          <a:xfrm>
            <a:off x="0" y="72524"/>
            <a:ext cx="12192000" cy="369332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ULAGANJE U KVALITETU ŽIVOTA GRAĐANA – kultura i obrazovanje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BB863FF-7549-4E33-A570-6C81F435A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121" y="3349869"/>
            <a:ext cx="4679152" cy="35081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2E5E1B29-B096-41B2-B7DF-97CC0483E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645" y="537824"/>
            <a:ext cx="3935628" cy="262010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802C42A-C9AB-4768-9351-0A4A14382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" y="527594"/>
            <a:ext cx="5895159" cy="3930106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1F2F3B1-136E-493F-8875-F594E83AF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610" y="3126005"/>
            <a:ext cx="2798996" cy="3731995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F546CE92-0E13-4471-B007-4E70FFDAB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2" y="4161692"/>
            <a:ext cx="4044462" cy="2696308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F450505A-F257-4190-A93C-DA9F2B91AF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920">
            <a:off x="9993751" y="2902638"/>
            <a:ext cx="2030735" cy="1353823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708CB66C-D805-4B84-8040-B26F5C71B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043" y="648496"/>
            <a:ext cx="1829229" cy="23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54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F8FF9DFF-E7A6-44FB-A18F-CD3A837C5B73}"/>
              </a:ext>
            </a:extLst>
          </p:cNvPr>
          <p:cNvSpPr txBox="1"/>
          <p:nvPr/>
        </p:nvSpPr>
        <p:spPr>
          <a:xfrm>
            <a:off x="0" y="219808"/>
            <a:ext cx="12192000" cy="369332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PLANIRANE INVESTICIJE U 2025. godini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3DBD19D-7E1F-4AF8-8BA1-57F78439CB4F}"/>
              </a:ext>
            </a:extLst>
          </p:cNvPr>
          <p:cNvSpPr txBox="1"/>
          <p:nvPr/>
        </p:nvSpPr>
        <p:spPr>
          <a:xfrm>
            <a:off x="352884" y="1050589"/>
            <a:ext cx="4056293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Dovršetak izgradnje i otvorenje dječjih vrtića u Varvarima i Novoj Vasi</a:t>
            </a:r>
          </a:p>
          <a:p>
            <a:endParaRPr lang="hr-H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Izgradnja rotora na glavnom ulazu u Varvare</a:t>
            </a:r>
          </a:p>
          <a:p>
            <a:endParaRPr lang="hr-H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Izgradnja rotora na križanju Vrsarske i Ulice M. Vlašića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5325F3F-01E3-4D6B-B99F-9BA103B9E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61" y="694538"/>
            <a:ext cx="4349261" cy="326194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947AC0B-F5A2-4F5E-A551-DC08E5F63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477"/>
            <a:ext cx="7369124" cy="3738907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8483136F-BC23-461D-B0D8-2C00E7D5E0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3" r="35524"/>
          <a:stretch/>
        </p:blipFill>
        <p:spPr>
          <a:xfrm>
            <a:off x="9111322" y="589140"/>
            <a:ext cx="3080678" cy="6290039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7BFE6769-DA68-4DF4-96BC-65D3A75D3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55" y="3956484"/>
            <a:ext cx="3859867" cy="289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80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8001D019-F691-46A5-93C2-8BF1D6642979}"/>
              </a:ext>
            </a:extLst>
          </p:cNvPr>
          <p:cNvSpPr txBox="1"/>
          <p:nvPr/>
        </p:nvSpPr>
        <p:spPr>
          <a:xfrm>
            <a:off x="0" y="254977"/>
            <a:ext cx="12192000" cy="369332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PLANIRANE INVESTICIJE U 2025. godini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A62640E-EFAF-4258-B3B3-28F01D893B92}"/>
              </a:ext>
            </a:extLst>
          </p:cNvPr>
          <p:cNvSpPr txBox="1"/>
          <p:nvPr/>
        </p:nvSpPr>
        <p:spPr>
          <a:xfrm>
            <a:off x="133922" y="719753"/>
            <a:ext cx="5301761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Proširenje Doma za starije i nemoćne osobe</a:t>
            </a:r>
          </a:p>
          <a:p>
            <a:endParaRPr lang="hr-H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Proširenje kanalizacijske mreže do 100% pokrivenosti</a:t>
            </a:r>
          </a:p>
          <a:p>
            <a:endParaRPr lang="hr-H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Nastavak širenja nogometnog kampusa s novim terenom</a:t>
            </a:r>
          </a:p>
          <a:p>
            <a:endParaRPr lang="hr-H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Nabavka još jednog e-mini busa za Pilot projekt javnog prijevoza</a:t>
            </a:r>
          </a:p>
          <a:p>
            <a:endParaRPr lang="hr-H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drugi projekti koji će se kandidirati na nacionalne EU fondove ili financirati iz proračuna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8329D434-0370-44F5-A844-5ACF7DCD3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20" y="4852164"/>
            <a:ext cx="4455480" cy="200583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875216C-AF8A-4A9F-AEA3-26E7B13C1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4190"/>
            <a:ext cx="5471746" cy="410381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3FDA534-0F83-4354-9C34-72A327BDF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12" y="850501"/>
            <a:ext cx="3137711" cy="1712667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2635CB2-BB5C-4CE0-9E37-0A65CF1EE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43" y="898145"/>
            <a:ext cx="3036011" cy="3712090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BA64BECD-B582-4384-A343-397C7A689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452" y="2754190"/>
            <a:ext cx="2473131" cy="1842483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59D91A55-7053-4C68-B5D0-B3A3EDF2F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3522" y="3835819"/>
            <a:ext cx="2141221" cy="302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81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15242A-10D9-4EF5-80E0-8E2A408B1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6" y="85222"/>
            <a:ext cx="12118974" cy="361950"/>
          </a:xfrm>
          <a:solidFill>
            <a:srgbClr val="33CC33"/>
          </a:solidFill>
        </p:spPr>
        <p:txBody>
          <a:bodyPr>
            <a:normAutofit/>
          </a:bodyPr>
          <a:lstStyle/>
          <a:p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Drage Porečanke i Porečani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31A953E-DFE5-4828-90E9-EC6E4437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999" y="480002"/>
            <a:ext cx="5370945" cy="5750935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A465BC1-D146-46C3-8BF4-28FDC44FBC02}"/>
              </a:ext>
            </a:extLst>
          </p:cNvPr>
          <p:cNvSpPr txBox="1"/>
          <p:nvPr/>
        </p:nvSpPr>
        <p:spPr>
          <a:xfrm>
            <a:off x="5624945" y="480002"/>
            <a:ext cx="6096000" cy="6417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Velika novost u ovogodišnjem proračunu je uvođenje božićnice za sve umirovljenike u iznosu od 111 eura! </a:t>
            </a:r>
            <a:endParaRPr lang="hr-H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Poreč krupnim koracima korača do stopostotne pokrivenosti kanalizacijskom mrežom. Samo ove godine gradi se kanalizacijska mreža u </a:t>
            </a:r>
            <a:r>
              <a:rPr lang="hr-HR" sz="1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Dračevcu</a:t>
            </a: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Fuškulinu</a:t>
            </a: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Bonacima</a:t>
            </a: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Antoncima</a:t>
            </a: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Kosinožićima</a:t>
            </a: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Vežnaverima</a:t>
            </a: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Jasenovici</a:t>
            </a: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hr-HR" sz="1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Čušima</a:t>
            </a: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 uz sve te radove, nastavljamo s projektiranjem i u preostalih nekoliko naselja. Planirana su i daljnja ulaganja u javnu rasvjetu, asfaltiranja, uređenja parkirališta, igrališta i slično – otvorenje preuređenog Pučkog trga u Červar Portu, otvorenje rotora Ulica M. Vlašića – Vrsarska, početak radova na rotoru na glavnom ulazu u Varvare, početak izgradnje staze Nova Vas – Kukci, nastavak uređenja gradske rive – prostora Marine, početak izgradnje trim staze </a:t>
            </a:r>
            <a:r>
              <a:rPr lang="hr-HR" sz="1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Pical</a:t>
            </a: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 navedem samo neke. Polivalentna igrališta u sklopu ŠRC Veli Jože obnovljena su, kao i svlačionice i prostorije u dvorani Veli Jože, a ove godine planiramo daljnje ulaganje u nogometni kampus Jadran Poreč, gdje planiramo izgraditi još jedan teren i projektiramo njegovo daljnje širenje.</a:t>
            </a:r>
            <a:endParaRPr lang="hr-H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Ciklus najvećeg ulaganja u porečku starogradsku jezgru u zadnjih 30 godina nastavlja se obnovom Crkve Gospe od Anđela na Trgu slobode. Samo u proteklih par mjeseci dovršena je obnova Romaničke kuće te rodne kuće Joakima Rakovca. Nastavljamo s pripremom obnovom zgrade Zavičajnog muzeja </a:t>
            </a:r>
            <a:r>
              <a:rPr lang="hr-HR" sz="1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Poreštine</a:t>
            </a: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kao i daljnjim arheološkim istraživanjima u starogradskoj jezgri – sve kao pripremu za daljnje obnove.</a:t>
            </a:r>
            <a:endParaRPr lang="hr-H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Naravno, nastavit ćemo i sa svim, financijski manje izdašnim, ali ne i manje važnim programima i projektima koji će unaprijediti životni standard našim građanima, među kojima svakako želimo istaknuti ulaganja u predškolsko i školsko obrazovanje, sport, zdravstvo, kulturu, brigu o našim starijim sugrađanima. Važno nam je da smo socijalno osjetljivi i da smo uvijek tu za sugrađane kad im je to najpotrebnije, pa ćemo nastaviti s isplatama direktnih financijskih pomoći i naknada onima u potrebi.</a:t>
            </a:r>
            <a:endParaRPr lang="hr-H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Nadam se da ćete kroz Proračun u malom saznati više o mogućnostima i obvezama financiranja iz gradskog proračuna te da tako možemo zajedno, kroz Vaše prijedloge i sugestije, usmjeriti proračunska sredstva na dobrobit svih građana Poreča. </a:t>
            </a:r>
            <a:endParaRPr lang="hr-H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Zato Vas pozivam da svoje prijedloge šaljete na </a:t>
            </a:r>
            <a:r>
              <a:rPr lang="hr-HR" sz="10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ured.gradonacelnika@porec.hr</a:t>
            </a: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hr-H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Vaše povjerenje, podrška i prijedlozi svakodnevno mi daju novu energiju i motivaciju da dužnost gradonačelnika, koju s ponosom obnašam već osam godina, nastavim obavljati s jednakim entuzijazmom. Svjestan sam potencijala našega grada, koji s pravom nosi titulu jednog od gradova s najboljom kvalitetom života u Hrvatskoj. Kako bi tu visoku razinu zadržali i dodatno unaprijedili, ključna je Vaša kontinuirana podrška, razumijevanje i prijedlozi, jer vjerujem da samo zajedničkim radom možemo učiniti naš Poreč još ugodnijim mjestom za život.</a:t>
            </a:r>
            <a:endParaRPr lang="hr-H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Vaš gradonačelnik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Loris </a:t>
            </a:r>
            <a:r>
              <a:rPr lang="hr-HR" sz="1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Peršurić</a:t>
            </a:r>
            <a:endParaRPr lang="hr-H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FED8EC6C-F8A2-40BA-B270-1E76200795F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9" y="627063"/>
            <a:ext cx="1391920" cy="201167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kstniOkvir 22">
            <a:extLst>
              <a:ext uri="{FF2B5EF4-FFF2-40B4-BE49-F238E27FC236}">
                <a16:creationId xmlns:a16="http://schemas.microsoft.com/office/drawing/2014/main" id="{8F2662F8-C2D0-40B5-A67F-18CD8DF5C0D4}"/>
              </a:ext>
            </a:extLst>
          </p:cNvPr>
          <p:cNvSpPr txBox="1"/>
          <p:nvPr/>
        </p:nvSpPr>
        <p:spPr>
          <a:xfrm>
            <a:off x="73026" y="2852545"/>
            <a:ext cx="5370945" cy="3525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Kao i ranijih godina, i ovaj Proračun će za sve stanovnike našeg Grada osigurati najviši nivo javnih usluga. Posebno smo vodili računa o zadržavanju standarda javnih potreba građana svih generacija, ali smo isto tako zadržali visoki komunalni standard uređenja našeg Grada. Grad smo koji brine o svim svojim sugrađanima, stoga su naši planirani projekti uvijek usmjereni u povećanje kvalitete života u našem gradu. U godini pred nama, nakon što smo već otvorili tri nova vrtića u </a:t>
            </a:r>
            <a:r>
              <a:rPr lang="hr-H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Žbandaju</a:t>
            </a:r>
            <a:r>
              <a:rPr lang="hr-H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Dračevcu</a:t>
            </a:r>
            <a:r>
              <a:rPr lang="hr-H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Velom Maju te obnovili vrtić Radost II (Gornji vrtić), dovršit ćemo izgradnju i otvoriti dva nova vrtića.  Za novi vrtić u  Varvarima odobrena su nam bespovratna EU sredstva, dok izgradnju vrtića u Novoj Vasi financiramo samostalni. Ovime ćemo osigurati stvaranje 300 novih mjesta u našim vrtićima i jaslicama, kako bi odgovorili na potrebe porečkih obitelji. Dodatno, ulažemo i u postojeće objekte – posebno starije objekte i igrališta. Ne zaboravimo kako je u godini za nama obnovljena škola u Novoj Vasi te su obnovljeni sanitarni čvorovi u OŠ Poreč.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Veliki fokus ove godine stavljamo i na rješavanje stambenog pitanja za naše porečke obitelji – u proteklih nekoliko godina subvencijama smo pomogli gotovo četrdeset obitelji da kupe svoj stan i na taj način riješe svoje stambeno pitanje. Sada ćemo se, u skladu s najavljenom Nacionalnom strategijom, fokusirati na osiguravanje smještaja za deficitarne kadrove poput liječnika, specijalista, njegovatelja i medicinskih sestara, kao i na izgradnju i najam stanova porečkim obiteljima.</a:t>
            </a:r>
          </a:p>
          <a:p>
            <a:r>
              <a:rPr lang="hr-H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Aktivno radimo i na projektu proširenja Doma za starije i nemoćne osobe Poreč te nastavljamo sufinancirati boravak u Domu za naše sugrađane, program hospicija ali i isplaćivati mjesečne dodatke na mirovinu onima s malim prihodima, medicinske rekreacije i još mnoge druge programe. </a:t>
            </a:r>
            <a:endParaRPr lang="hr-HR" sz="1000" dirty="0"/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8971A465-2368-4BA3-9DF4-395540400E7D}"/>
              </a:ext>
            </a:extLst>
          </p:cNvPr>
          <p:cNvSpPr txBox="1"/>
          <p:nvPr/>
        </p:nvSpPr>
        <p:spPr>
          <a:xfrm>
            <a:off x="1858384" y="1004554"/>
            <a:ext cx="34747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1000" dirty="0"/>
              <a:t>U želji da Vam približimo gradske financije i što bolje Vas upoznamo s najvažnijim dokumentom potrebnim za funkcioniranje našeg grada, i za 2025. godinu smo pripremili Proračunu malom, koji se nalazi pred Vama.   Dodatno, na gradskim je stranicama dostupna aplikacija za praćenje isplata iz gradskog proračuna u realnom vremenu, što nas stavlja među najtransparentnije gradove u Hrvatskoj, a to nam potvrđuje i Institut za javne financije</a:t>
            </a:r>
          </a:p>
        </p:txBody>
      </p:sp>
      <p:sp>
        <p:nvSpPr>
          <p:cNvPr id="3" name="Pravokutni trokut 2">
            <a:extLst>
              <a:ext uri="{FF2B5EF4-FFF2-40B4-BE49-F238E27FC236}">
                <a16:creationId xmlns:a16="http://schemas.microsoft.com/office/drawing/2014/main" id="{F897BD23-2552-4D46-9812-33222D5FA6B4}"/>
              </a:ext>
            </a:extLst>
          </p:cNvPr>
          <p:cNvSpPr/>
          <p:nvPr/>
        </p:nvSpPr>
        <p:spPr>
          <a:xfrm rot="16200000">
            <a:off x="11263745" y="5920797"/>
            <a:ext cx="914400" cy="9144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6065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2841BF-1451-48FC-8889-615AB21F6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0DE76E86-72B5-45DA-BCAC-0C663092A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35" y="1522143"/>
            <a:ext cx="3181173" cy="398570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1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Proračun je temeljni financijski                                              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dokument u kojem su iskazani svi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planirani godišnji prihodi i primici,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 svi rashodi i izdaci Grada kojeg donosi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Gradsko vijeće. Proračun se odnosi na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fiskalnu godinu koja počinje 01. siječnja,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završava 31. prosinca 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svake kalendarske godine.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1" i="0" u="none" strike="noStrike" cap="none" normalizeH="0" baseline="0" dirty="0">
                <a:ln>
                  <a:noFill/>
                </a:ln>
                <a:solidFill>
                  <a:srgbClr val="365F9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Proračun u malom</a:t>
            </a: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365F9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sažetak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Proračuna Grada Poreča-</a:t>
            </a:r>
            <a:r>
              <a:rPr kumimoji="0" lang="hr-HR" altLang="sr-Latn-R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Parenzo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 2025. godinu, kojim se svim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građanima omogućuje uvid u prihode i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rashode Grada, kako bi dobili potpunu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informaciju o tome gdje se i kako troši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javni novac.</a:t>
            </a:r>
            <a:endParaRPr kumimoji="0" lang="hr-HR" altLang="sr-Latn-R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94E2E405-DE2C-4132-B47F-D70956D8E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solidFill>
            <a:srgbClr val="FDE9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hr-HR" altLang="sr-Latn-R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hr-HR" altLang="sr-Latn-R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320F513C-2636-488E-AA3E-084C3BEDC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778" y="1225152"/>
            <a:ext cx="5779203" cy="4421349"/>
          </a:xfrm>
          <a:prstGeom prst="rect">
            <a:avLst/>
          </a:prstGeom>
        </p:spPr>
      </p:pic>
      <p:sp>
        <p:nvSpPr>
          <p:cNvPr id="15" name="TekstniOkvir 14">
            <a:extLst>
              <a:ext uri="{FF2B5EF4-FFF2-40B4-BE49-F238E27FC236}">
                <a16:creationId xmlns:a16="http://schemas.microsoft.com/office/drawing/2014/main" id="{CBDBCF89-2F7B-4DD0-BA70-6B20B078EA5C}"/>
              </a:ext>
            </a:extLst>
          </p:cNvPr>
          <p:cNvSpPr txBox="1"/>
          <p:nvPr/>
        </p:nvSpPr>
        <p:spPr>
          <a:xfrm>
            <a:off x="8671630" y="5922497"/>
            <a:ext cx="3055816" cy="65180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Još lakši pristup gradskim</a:t>
            </a:r>
          </a:p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financijama kroz aplikaciju Otvoreni grad</a:t>
            </a:r>
          </a:p>
          <a:p>
            <a:r>
              <a:rPr lang="hr-H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dostupnoj na </a:t>
            </a:r>
            <a:r>
              <a:rPr lang="hr-HR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www.porec.hr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3AC9EF45-5503-40AE-8618-A127DCFA43ED}"/>
              </a:ext>
            </a:extLst>
          </p:cNvPr>
          <p:cNvSpPr txBox="1"/>
          <p:nvPr/>
        </p:nvSpPr>
        <p:spPr>
          <a:xfrm>
            <a:off x="8671630" y="5373602"/>
            <a:ext cx="2060942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r-HR" sz="2000" dirty="0">
                <a:solidFill>
                  <a:schemeClr val="accent1">
                    <a:lumMod val="75000"/>
                  </a:schemeClr>
                </a:solidFill>
              </a:rPr>
              <a:t>Otvoreni grad </a:t>
            </a:r>
          </a:p>
        </p:txBody>
      </p:sp>
      <p:sp>
        <p:nvSpPr>
          <p:cNvPr id="2" name="Pravokutni trokut 1">
            <a:extLst>
              <a:ext uri="{FF2B5EF4-FFF2-40B4-BE49-F238E27FC236}">
                <a16:creationId xmlns:a16="http://schemas.microsoft.com/office/drawing/2014/main" id="{EFECB206-41FA-4216-BDD8-E7535BA78C04}"/>
              </a:ext>
            </a:extLst>
          </p:cNvPr>
          <p:cNvSpPr/>
          <p:nvPr/>
        </p:nvSpPr>
        <p:spPr>
          <a:xfrm>
            <a:off x="0" y="5943600"/>
            <a:ext cx="914400" cy="9144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D7B460B-3ECD-444E-B612-1C48EF719D39}"/>
              </a:ext>
            </a:extLst>
          </p:cNvPr>
          <p:cNvSpPr txBox="1"/>
          <p:nvPr/>
        </p:nvSpPr>
        <p:spPr>
          <a:xfrm>
            <a:off x="0" y="246185"/>
            <a:ext cx="11727446" cy="369332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	ŠTO JE PRORAČUN </a:t>
            </a:r>
          </a:p>
        </p:txBody>
      </p:sp>
    </p:spTree>
    <p:extLst>
      <p:ext uri="{BB962C8B-B14F-4D97-AF65-F5344CB8AC3E}">
        <p14:creationId xmlns:p14="http://schemas.microsoft.com/office/powerpoint/2010/main" val="608525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id="{2DC2031E-3782-48BC-9679-9C1A2B48661A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ŠTO SE MOŽE SAZNATI IZ PRORAČUNA?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5C9C85E-FCA0-4345-8F1C-585455D1EFDB}"/>
              </a:ext>
            </a:extLst>
          </p:cNvPr>
          <p:cNvSpPr txBox="1"/>
          <p:nvPr/>
        </p:nvSpPr>
        <p:spPr>
          <a:xfrm>
            <a:off x="769708" y="591061"/>
            <a:ext cx="77857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hr-H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Koliki i koji su ukupni prihodi Grada?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hr-H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Koliki su ukupni rashodi Grada?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hr-H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Što sve Grad financira?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hr-H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Koliko se troši na funkcioniranje Grada?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hr-H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Koliko sredstava Grad izdvaja za financiranje dječjih vrtića, a koliko za osnovno školstvo, zdravstvo i socijalnu skrb?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hr-H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Koliko se ulaže u održavanje i izgradnju komunalne infrastrukture?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hr-H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Koliko se novca troši na kulturu i sport?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hr-HR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Koliko se sredstava izdvaja za organizacije civilnog društva?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BAB0AD3-F7C4-4596-9084-9DA529AAC2F8}"/>
              </a:ext>
            </a:extLst>
          </p:cNvPr>
          <p:cNvSpPr txBox="1"/>
          <p:nvPr/>
        </p:nvSpPr>
        <p:spPr>
          <a:xfrm>
            <a:off x="7807858" y="3948800"/>
            <a:ext cx="3836277" cy="1485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r-HR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„Službenom glasniku Grada Poreča-</a:t>
            </a:r>
            <a:r>
              <a:rPr lang="hr-HR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Parenzo</a:t>
            </a:r>
            <a:r>
              <a:rPr lang="hr-HR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 broj 22/2024 i broj 19/2025</a:t>
            </a:r>
            <a:endParaRPr lang="hr-HR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r-HR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web stranicama Grada </a:t>
            </a:r>
            <a:r>
              <a:rPr lang="hr-HR" sz="1600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www.porec.hr</a:t>
            </a:r>
            <a:endParaRPr lang="hr-HR" sz="16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hr-HR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Upravnom odjelu za financije Grada Poreča-</a:t>
            </a:r>
            <a:r>
              <a:rPr lang="hr-HR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Parenzo</a:t>
            </a:r>
            <a:r>
              <a:rPr lang="hr-HR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Obala maršala Tita 4</a:t>
            </a:r>
            <a:endParaRPr lang="hr-HR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5677A62-A455-4D15-B1F1-51AA3BD92DDF}"/>
              </a:ext>
            </a:extLst>
          </p:cNvPr>
          <p:cNvSpPr txBox="1"/>
          <p:nvPr/>
        </p:nvSpPr>
        <p:spPr>
          <a:xfrm>
            <a:off x="7807858" y="3071020"/>
            <a:ext cx="4143185" cy="369332"/>
          </a:xfrm>
          <a:prstGeom prst="rect">
            <a:avLst/>
          </a:prstGeom>
          <a:solidFill>
            <a:srgbClr val="00CC00"/>
          </a:solidFill>
        </p:spPr>
        <p:txBody>
          <a:bodyPr wrap="none" rtlCol="0">
            <a:sp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GDJE SAZNATI VIŠE O PRORAČUNU?</a:t>
            </a:r>
          </a:p>
        </p:txBody>
      </p:sp>
      <p:sp>
        <p:nvSpPr>
          <p:cNvPr id="5" name="Pravokutni trokut 4">
            <a:extLst>
              <a:ext uri="{FF2B5EF4-FFF2-40B4-BE49-F238E27FC236}">
                <a16:creationId xmlns:a16="http://schemas.microsoft.com/office/drawing/2014/main" id="{B6DEC87D-4022-4465-9598-8E6C20CBBE65}"/>
              </a:ext>
            </a:extLst>
          </p:cNvPr>
          <p:cNvSpPr/>
          <p:nvPr/>
        </p:nvSpPr>
        <p:spPr>
          <a:xfrm rot="16200000">
            <a:off x="11342664" y="6008663"/>
            <a:ext cx="845819" cy="852854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160C25FD-EFDC-4582-B9E3-3BB397CE8C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1"/>
          <a:stretch/>
        </p:blipFill>
        <p:spPr>
          <a:xfrm>
            <a:off x="940777" y="3071020"/>
            <a:ext cx="6271846" cy="372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41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007D90F3-D2F6-4D4A-B326-AD36316ECEE4}"/>
              </a:ext>
            </a:extLst>
          </p:cNvPr>
          <p:cNvSpPr txBox="1"/>
          <p:nvPr/>
        </p:nvSpPr>
        <p:spPr>
          <a:xfrm>
            <a:off x="0" y="228070"/>
            <a:ext cx="12192000" cy="369332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KOJE POSLOVE OBAVLJA GRAD?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BC75FB39-BCE2-4B41-9B2D-CD2D7A392688}"/>
              </a:ext>
            </a:extLst>
          </p:cNvPr>
          <p:cNvSpPr txBox="1"/>
          <p:nvPr/>
        </p:nvSpPr>
        <p:spPr>
          <a:xfrm>
            <a:off x="0" y="943475"/>
            <a:ext cx="7253654" cy="218598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3578225" algn="l"/>
              </a:tabLst>
            </a:pPr>
            <a:r>
              <a:rPr lang="hr-HR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Poslovi od lokalnog značaja kojima se ostvaruju potrebe građana koje obavlja Grad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r-HR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prostorno i urbanističko planiranje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r-HR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uređenje naselja i stanovanje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r-HR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komunalno gospodarstvo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r-HR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promet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r-HR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protupožarna i civilna zaštita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hr-HR" sz="16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zdravstvena zaštita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B188845-94C0-4050-9570-1D4CE6070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996" y="2889265"/>
            <a:ext cx="5963658" cy="396873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F61EACB8-0BF3-451E-BBE4-7BF93637B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6" y="3961965"/>
            <a:ext cx="3066155" cy="2865096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id="{C5A6F067-2140-4000-9BBE-6F799990944E}"/>
              </a:ext>
            </a:extLst>
          </p:cNvPr>
          <p:cNvGrpSpPr/>
          <p:nvPr/>
        </p:nvGrpSpPr>
        <p:grpSpPr>
          <a:xfrm>
            <a:off x="8554915" y="828990"/>
            <a:ext cx="3376247" cy="6013354"/>
            <a:chOff x="8554915" y="828990"/>
            <a:chExt cx="3376247" cy="6013354"/>
          </a:xfrm>
        </p:grpSpPr>
        <p:pic>
          <p:nvPicPr>
            <p:cNvPr id="7" name="Slika 6">
              <a:extLst>
                <a:ext uri="{FF2B5EF4-FFF2-40B4-BE49-F238E27FC236}">
                  <a16:creationId xmlns:a16="http://schemas.microsoft.com/office/drawing/2014/main" id="{FB619AD5-FD47-4955-A9B9-A53FBBEF2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4915" y="828990"/>
              <a:ext cx="3376247" cy="6013354"/>
            </a:xfrm>
            <a:prstGeom prst="rect">
              <a:avLst/>
            </a:prstGeom>
          </p:spPr>
        </p:pic>
        <p:sp>
          <p:nvSpPr>
            <p:cNvPr id="3" name="TekstniOkvir 2">
              <a:extLst>
                <a:ext uri="{FF2B5EF4-FFF2-40B4-BE49-F238E27FC236}">
                  <a16:creationId xmlns:a16="http://schemas.microsoft.com/office/drawing/2014/main" id="{332F6C3C-6D11-443F-8BD1-A20F70D19FBB}"/>
                </a:ext>
              </a:extLst>
            </p:cNvPr>
            <p:cNvSpPr txBox="1"/>
            <p:nvPr/>
          </p:nvSpPr>
          <p:spPr>
            <a:xfrm>
              <a:off x="8856557" y="5380893"/>
              <a:ext cx="20425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SzPct val="110000"/>
                <a:buFont typeface="Arial" panose="020B0604020202020204" pitchFamily="34" charset="0"/>
                <a:buChar char="•"/>
              </a:pPr>
              <a:r>
                <a:rPr lang="hr-HR" sz="1200" dirty="0">
                  <a:solidFill>
                    <a:schemeClr val="bg1">
                      <a:lumMod val="95000"/>
                    </a:schemeClr>
                  </a:solidFill>
                  <a:cs typeface="Times New Roman" panose="02020603050405020304" pitchFamily="18" charset="0"/>
                </a:rPr>
                <a:t>Dječji vrtić Poreč-</a:t>
              </a:r>
              <a:r>
                <a:rPr lang="hr-HR" sz="1200" dirty="0" err="1">
                  <a:solidFill>
                    <a:schemeClr val="bg1">
                      <a:lumMod val="95000"/>
                    </a:schemeClr>
                  </a:solidFill>
                  <a:cs typeface="Times New Roman" panose="02020603050405020304" pitchFamily="18" charset="0"/>
                </a:rPr>
                <a:t>Parenzo</a:t>
              </a:r>
              <a:endParaRPr lang="hr-HR" sz="1200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466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>
            <a:extLst>
              <a:ext uri="{FF2B5EF4-FFF2-40B4-BE49-F238E27FC236}">
                <a16:creationId xmlns:a16="http://schemas.microsoft.com/office/drawing/2014/main" id="{9D22525F-3213-430B-85ED-6F66C4DDE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054"/>
            <a:ext cx="12191999" cy="403685"/>
          </a:xfrm>
          <a:solidFill>
            <a:srgbClr val="33CC33"/>
          </a:solidFill>
        </p:spPr>
        <p:txBody>
          <a:bodyPr>
            <a:normAutofit/>
          </a:bodyPr>
          <a:lstStyle/>
          <a:p>
            <a:r>
              <a:rPr lang="hr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KAKO SE PLANIRAJU PRIHODI U 2025. GODINI – I. IZMJENE I DOPUNE PRORAČUNA</a:t>
            </a:r>
          </a:p>
        </p:txBody>
      </p:sp>
      <p:sp>
        <p:nvSpPr>
          <p:cNvPr id="10" name="Rezervirano mjesto teksta 9">
            <a:extLst>
              <a:ext uri="{FF2B5EF4-FFF2-40B4-BE49-F238E27FC236}">
                <a16:creationId xmlns:a16="http://schemas.microsoft.com/office/drawing/2014/main" id="{A608D53E-B57F-4C49-BAE0-F78497968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graphicFrame>
        <p:nvGraphicFramePr>
          <p:cNvPr id="7" name="Tablica 6">
            <a:extLst>
              <a:ext uri="{FF2B5EF4-FFF2-40B4-BE49-F238E27FC236}">
                <a16:creationId xmlns:a16="http://schemas.microsoft.com/office/drawing/2014/main" id="{70C9ECA6-D683-4906-93D4-F7C9366EA8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644045"/>
              </p:ext>
            </p:extLst>
          </p:nvPr>
        </p:nvGraphicFramePr>
        <p:xfrm>
          <a:off x="744071" y="1008511"/>
          <a:ext cx="4027955" cy="48604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2521">
                  <a:extLst>
                    <a:ext uri="{9D8B030D-6E8A-4147-A177-3AD203B41FA5}">
                      <a16:colId xmlns:a16="http://schemas.microsoft.com/office/drawing/2014/main" val="3001735205"/>
                    </a:ext>
                  </a:extLst>
                </a:gridCol>
                <a:gridCol w="1395434">
                  <a:extLst>
                    <a:ext uri="{9D8B030D-6E8A-4147-A177-3AD203B41FA5}">
                      <a16:colId xmlns:a16="http://schemas.microsoft.com/office/drawing/2014/main" val="1837113938"/>
                    </a:ext>
                  </a:extLst>
                </a:gridCol>
              </a:tblGrid>
              <a:tr h="1272117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hr-HR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Prihodi od poreza : 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hr-HR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dohodak, kojeg  Grad dijeli s županijskim  proračunom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hr-HR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promet nekretninama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hr-HR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kuće za odmor, na potrošnju i na korištenje javnih površina koje razrezuje Grad</a:t>
                      </a:r>
                      <a:endParaRPr lang="hr-HR" sz="1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21.044.412</a:t>
                      </a:r>
                      <a:endParaRPr lang="hr-HR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370485"/>
                  </a:ext>
                </a:extLst>
              </a:tr>
              <a:tr h="90444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hr-HR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Pomoći iz drugih proračuna (EU, državnog, županijskog i  drugih subjekata opće države) 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13.810.677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585912"/>
                  </a:ext>
                </a:extLst>
              </a:tr>
              <a:tr h="720616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hr-HR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Prihodi od imovine (od kamata, od koncesija, zakupnina, spomeničke rente i dr.)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1.972.511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3229716"/>
                  </a:ext>
                </a:extLst>
              </a:tr>
              <a:tr h="90444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hr-HR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Prihodi od administrativnih pristojbi i po posebnim propisima (boravišna pristojba, sufinanciranja, komunalni doprinos, komunalna naknada)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10.281.282</a:t>
                      </a:r>
                      <a:endParaRPr lang="hr-HR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919984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hr-HR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Kapitalni prihodi (od prodaje zemljišta i građevinskih objekata)</a:t>
                      </a:r>
                      <a:endParaRPr lang="hr-HR" sz="1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2.279.109</a:t>
                      </a:r>
                      <a:endParaRPr lang="hr-HR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584516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hr-HR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Ostali prihodi i primici financiranja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12.509.787</a:t>
                      </a:r>
                      <a:endParaRPr lang="hr-HR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305678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</a:pPr>
                      <a:r>
                        <a:rPr lang="hr-HR" sz="1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UKUPNO </a:t>
                      </a:r>
                      <a:endParaRPr lang="hr-HR" sz="10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61.897.778</a:t>
                      </a:r>
                      <a:endParaRPr lang="hr-HR" sz="1000" b="1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713512"/>
                  </a:ext>
                </a:extLst>
              </a:tr>
            </a:tbl>
          </a:graphicData>
        </a:graphic>
      </p:graphicFrame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4FBF07E-50DA-4BC5-B392-AB1599D9F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109662"/>
            <a:ext cx="6172200" cy="4629150"/>
          </a:xfrm>
        </p:spPr>
      </p:pic>
    </p:spTree>
    <p:extLst>
      <p:ext uri="{BB962C8B-B14F-4D97-AF65-F5344CB8AC3E}">
        <p14:creationId xmlns:p14="http://schemas.microsoft.com/office/powerpoint/2010/main" val="1100577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512FE3-18C8-472B-BDD2-DBDDF3D8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480"/>
            <a:ext cx="12192000" cy="436112"/>
          </a:xfrm>
          <a:solidFill>
            <a:srgbClr val="33CC33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hr-H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KAKO SE RASPOREĐUJU PRORAČUNSKA SREDSTVA - I. IZMJENE I DOPUNE PRORAČUNA</a:t>
            </a:r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FC737C2C-1876-4F28-A1A2-7CC732C0A3A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17430403"/>
              </p:ext>
            </p:extLst>
          </p:nvPr>
        </p:nvGraphicFramePr>
        <p:xfrm>
          <a:off x="838200" y="1292468"/>
          <a:ext cx="4639408" cy="5307052"/>
        </p:xfrm>
        <a:graphic>
          <a:graphicData uri="http://schemas.openxmlformats.org/drawingml/2006/table">
            <a:tbl>
              <a:tblPr firstRow="1" firstCol="1" bandRow="1">
                <a:solidFill>
                  <a:srgbClr val="CC0099"/>
                </a:solidFill>
                <a:tableStyleId>{5C22544A-7EE6-4342-B048-85BDC9FD1C3A}</a:tableStyleId>
              </a:tblPr>
              <a:tblGrid>
                <a:gridCol w="3386090">
                  <a:extLst>
                    <a:ext uri="{9D8B030D-6E8A-4147-A177-3AD203B41FA5}">
                      <a16:colId xmlns:a16="http://schemas.microsoft.com/office/drawing/2014/main" val="2336445916"/>
                    </a:ext>
                  </a:extLst>
                </a:gridCol>
                <a:gridCol w="1253318">
                  <a:extLst>
                    <a:ext uri="{9D8B030D-6E8A-4147-A177-3AD203B41FA5}">
                      <a16:colId xmlns:a16="http://schemas.microsoft.com/office/drawing/2014/main" val="1240388933"/>
                    </a:ext>
                  </a:extLst>
                </a:gridCol>
              </a:tblGrid>
              <a:tr h="4475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UPRAVNI ODJEL ZA OPĆU UPRAVU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6.921.015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802874"/>
                  </a:ext>
                </a:extLst>
              </a:tr>
              <a:tr h="4475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UPRAVNI ODJEL ZA FINANCIJE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2.484.401</a:t>
                      </a:r>
                      <a:endParaRPr lang="hr-H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206928"/>
                  </a:ext>
                </a:extLst>
              </a:tr>
              <a:tr h="8792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UPRAVNI ODJEL ZA DRUŠTVENE DJELATNOSTI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46.275.613</a:t>
                      </a:r>
                      <a:endParaRPr lang="hr-H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196537"/>
                  </a:ext>
                </a:extLst>
              </a:tr>
              <a:tr h="8792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UPRAVNI ODJEL ZA GOSPODARSTVO I EU FONDOVE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2.009.249</a:t>
                      </a: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843009"/>
                  </a:ext>
                </a:extLst>
              </a:tr>
              <a:tr h="4475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UPRAVNI ODJEL ZA KOMUNALNI SUSTAV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14.363.130</a:t>
                      </a: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701095"/>
                  </a:ext>
                </a:extLst>
              </a:tr>
              <a:tr h="8792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UPRAVNI ODJEL ZA PROSTORNO PLANIRANJE I ZAŠTITU OKOLIŠA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1.146.210</a:t>
                      </a: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6435748"/>
                  </a:ext>
                </a:extLst>
              </a:tr>
              <a:tr h="8792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UPRAVNI ODJEL ZA PROSTORNO UREĐENJE I GRADNJU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170.400</a:t>
                      </a:r>
                      <a:endParaRPr lang="hr-H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016377"/>
                  </a:ext>
                </a:extLst>
              </a:tr>
              <a:tr h="4475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UKUPNO</a:t>
                      </a:r>
                      <a:endParaRPr lang="hr-HR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73.370.018</a:t>
                      </a:r>
                      <a:endParaRPr lang="hr-HR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cell3D prstMaterial="dkEdge">
                      <a:bevel prst="artDeco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979865"/>
                  </a:ext>
                </a:extLst>
              </a:tr>
            </a:tbl>
          </a:graphicData>
        </a:graphic>
      </p:graphicFrame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8E777A0E-549E-4851-B08E-3EE316A09E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817" y="1828800"/>
            <a:ext cx="5598960" cy="3970032"/>
          </a:xfrm>
        </p:spPr>
      </p:pic>
    </p:spTree>
    <p:extLst>
      <p:ext uri="{BB962C8B-B14F-4D97-AF65-F5344CB8AC3E}">
        <p14:creationId xmlns:p14="http://schemas.microsoft.com/office/powerpoint/2010/main" val="415611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accent4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ica 7">
            <a:extLst>
              <a:ext uri="{FF2B5EF4-FFF2-40B4-BE49-F238E27FC236}">
                <a16:creationId xmlns:a16="http://schemas.microsoft.com/office/drawing/2014/main" id="{E0962B23-AF75-4466-BBD7-7121E2AEE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43330"/>
              </p:ext>
            </p:extLst>
          </p:nvPr>
        </p:nvGraphicFramePr>
        <p:xfrm>
          <a:off x="0" y="1848464"/>
          <a:ext cx="9537290" cy="4952244"/>
        </p:xfrm>
        <a:graphic>
          <a:graphicData uri="http://schemas.openxmlformats.org/drawingml/2006/table">
            <a:tbl>
              <a:tblPr lastRow="1">
                <a:tableStyleId>{46F890A9-2807-4EBB-B81D-B2AA78EC7F39}</a:tableStyleId>
              </a:tblPr>
              <a:tblGrid>
                <a:gridCol w="5594555">
                  <a:extLst>
                    <a:ext uri="{9D8B030D-6E8A-4147-A177-3AD203B41FA5}">
                      <a16:colId xmlns:a16="http://schemas.microsoft.com/office/drawing/2014/main" val="1081445433"/>
                    </a:ext>
                  </a:extLst>
                </a:gridCol>
                <a:gridCol w="3942735">
                  <a:extLst>
                    <a:ext uri="{9D8B030D-6E8A-4147-A177-3AD203B41FA5}">
                      <a16:colId xmlns:a16="http://schemas.microsoft.com/office/drawing/2014/main" val="3248725392"/>
                    </a:ext>
                  </a:extLst>
                </a:gridCol>
              </a:tblGrid>
              <a:tr h="1825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Organiziranje i provođenje zaštite i spašavanja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2.525.425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568971051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Razvoj civilnog društva 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678.750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1958930919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Razvoj civilnog društva kroz društvene djelatnosti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209.150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526574665"/>
                  </a:ext>
                </a:extLst>
              </a:tr>
              <a:tr h="2182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Predstavnička i izvršna tijela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102.900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1443799026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Javna uprava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kern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4.355.721</a:t>
                      </a: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2169095295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Javne financije – otplata zajmova i naknada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1.834.150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1779574385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Održavanje zgrada i opreme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581.880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962895739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Predškolski odgoj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kern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16.172.535</a:t>
                      </a: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1684043108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Obrazovanje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kern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12.141.642</a:t>
                      </a: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2168481306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Kultura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4.254.912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3931355786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Zaštita i unapređenje zdravlja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341.700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2166161149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Sport i rekreacija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4.409.950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3771160127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Socijalna skrb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8.343.074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650527686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Jačanje gospodarstva </a:t>
                      </a:r>
                      <a:endParaRPr lang="hr-HR" sz="120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231.070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3840335969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Potpora poljoprivredi 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169.615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360703866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Održavanje komunalne infrastrukture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4.265.180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3993799635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Gradnja objekata i uređaja komunalne infrastrukture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8.119.300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366204297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Ostala infrastruktura</a:t>
                      </a:r>
                      <a:endParaRPr lang="hr-HR" sz="120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882.500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171692438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Upravljanje imovinom</a:t>
                      </a:r>
                      <a:endParaRPr lang="hr-HR" sz="120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2.617.494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382571323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Prostorno uređenje i unapređenje stanovanja</a:t>
                      </a:r>
                      <a:endParaRPr lang="hr-HR" sz="120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149.600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1466787373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Poticanje razvoja turizma </a:t>
                      </a:r>
                      <a:endParaRPr lang="hr-HR" sz="120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663.180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2404650857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Zaštita okoliša 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174.550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2854007720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Zaštita kulturne baštine </a:t>
                      </a:r>
                      <a:endParaRPr lang="hr-HR" sz="120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129.310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1357626040"/>
                  </a:ext>
                </a:extLst>
              </a:tr>
              <a:tr h="1975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Zaštita prava nacionalnih manjina</a:t>
                      </a:r>
                      <a:endParaRPr lang="hr-HR" sz="120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16.430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484546642"/>
                  </a:ext>
                </a:extLst>
              </a:tr>
              <a:tr h="1943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UKUPNO </a:t>
                      </a:r>
                      <a:endParaRPr lang="hr-HR" sz="120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200" dirty="0">
                          <a:solidFill>
                            <a:schemeClr val="tx1"/>
                          </a:solidFill>
                          <a:effectLst>
                            <a:innerShdw blurRad="63500" dist="50800" dir="13500000">
                              <a:prstClr val="black">
                                <a:alpha val="50000"/>
                              </a:prst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73.370.018</a:t>
                      </a:r>
                      <a:endParaRPr lang="hr-HR" sz="1200" dirty="0">
                        <a:solidFill>
                          <a:schemeClr val="tx1"/>
                        </a:solidFill>
                        <a:effectLst>
                          <a:innerShdw blurRad="63500" dist="50800" dir="13500000">
                            <a:prstClr val="black">
                              <a:alpha val="50000"/>
                            </a:prstClr>
                          </a:inn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423" marR="66423" marT="0" marB="0"/>
                </a:tc>
                <a:extLst>
                  <a:ext uri="{0D108BD9-81ED-4DB2-BD59-A6C34878D82A}">
                    <a16:rowId xmlns:a16="http://schemas.microsoft.com/office/drawing/2014/main" val="1728261324"/>
                  </a:ext>
                </a:extLst>
              </a:tr>
            </a:tbl>
          </a:graphicData>
        </a:graphic>
      </p:graphicFrame>
      <p:pic>
        <p:nvPicPr>
          <p:cNvPr id="11" name="Slika 10">
            <a:extLst>
              <a:ext uri="{FF2B5EF4-FFF2-40B4-BE49-F238E27FC236}">
                <a16:creationId xmlns:a16="http://schemas.microsoft.com/office/drawing/2014/main" id="{79EA7FB7-3C72-4A3D-AD1E-EAC84E85F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0814" y="0"/>
            <a:ext cx="13902813" cy="184846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6C539F71-5EC4-47A0-AB97-05542AF53F1F}"/>
              </a:ext>
            </a:extLst>
          </p:cNvPr>
          <p:cNvSpPr txBox="1"/>
          <p:nvPr/>
        </p:nvSpPr>
        <p:spPr>
          <a:xfrm flipH="1">
            <a:off x="9716878" y="3114791"/>
            <a:ext cx="2005070" cy="2034660"/>
          </a:xfrm>
          <a:prstGeom prst="rect">
            <a:avLst/>
          </a:prstGeom>
          <a:noFill/>
          <a:scene3d>
            <a:camera prst="isometricRightUp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Ulaganje u kvalitetu života građana</a:t>
            </a:r>
          </a:p>
        </p:txBody>
      </p:sp>
    </p:spTree>
    <p:extLst>
      <p:ext uri="{BB962C8B-B14F-4D97-AF65-F5344CB8AC3E}">
        <p14:creationId xmlns:p14="http://schemas.microsoft.com/office/powerpoint/2010/main" val="300767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B4CF732-EDEA-4A15-875F-D8B9A328C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23" y="1856933"/>
            <a:ext cx="4053975" cy="270265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55B0C84-C9CF-4BDB-A8AC-3D20E2A5B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5255"/>
            <a:ext cx="5764117" cy="384274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FE9C189-D448-4B0B-8DE7-D6921BE8E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7" y="604790"/>
            <a:ext cx="3212798" cy="240949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CB3280EB-C8E8-4A9B-B4DA-CA4649554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98177" cy="399756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DAAD9278-8776-4BD5-9B57-E732E0D2C9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4117" y="4559583"/>
            <a:ext cx="6427883" cy="2305876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DEA80267-39E3-44B6-B967-DA8D84823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132" y="2903095"/>
            <a:ext cx="2944868" cy="1656488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0BA13328-6987-4626-AAE3-1B5BA058A5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75" y="369332"/>
            <a:ext cx="2526863" cy="2058058"/>
          </a:xfrm>
          <a:prstGeom prst="rect">
            <a:avLst/>
          </a:prstGeom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E5FF5428-AE6E-4FC7-BB7B-EB05ED114B46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ULAGANJE U KVALITETU ŽIVOTA GRAĐANA-sport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D1FB04BC-427C-4075-8296-41FBB31AA2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7838" y="369332"/>
            <a:ext cx="3454162" cy="265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345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1551</Words>
  <Application>Microsoft Office PowerPoint</Application>
  <PresentationFormat>Široki zaslon</PresentationFormat>
  <Paragraphs>168</Paragraphs>
  <Slides>12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Times New Roman</vt:lpstr>
      <vt:lpstr>Tema sustava Office</vt:lpstr>
      <vt:lpstr>PowerPoint prezentacija</vt:lpstr>
      <vt:lpstr>Drage Porečanke i Porečani</vt:lpstr>
      <vt:lpstr>PowerPoint prezentacija</vt:lpstr>
      <vt:lpstr>PowerPoint prezentacija</vt:lpstr>
      <vt:lpstr>PowerPoint prezentacija</vt:lpstr>
      <vt:lpstr>    KAKO SE PLANIRAJU PRIHODI U 2025. GODINI – I. IZMJENE I DOPUNE PRORAČUNA</vt:lpstr>
      <vt:lpstr>  KAKO SE RASPOREĐUJU PRORAČUNSKA SREDSTVA - I. IZMJENE I DOPUNE PRORAČUNA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Ivana Beaković</dc:creator>
  <cp:lastModifiedBy>Lara Baranašić</cp:lastModifiedBy>
  <cp:revision>64</cp:revision>
  <cp:lastPrinted>2025-10-29T13:44:16Z</cp:lastPrinted>
  <dcterms:created xsi:type="dcterms:W3CDTF">2025-02-17T12:14:53Z</dcterms:created>
  <dcterms:modified xsi:type="dcterms:W3CDTF">2025-10-31T08:37:53Z</dcterms:modified>
</cp:coreProperties>
</file>